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handoutMasterIdLst>
    <p:handoutMasterId r:id="rId96"/>
  </p:handoutMasterIdLst>
  <p:sldIdLst>
    <p:sldId id="322" r:id="rId3"/>
    <p:sldId id="436" r:id="rId5"/>
    <p:sldId id="701" r:id="rId6"/>
    <p:sldId id="494" r:id="rId7"/>
    <p:sldId id="567" r:id="rId8"/>
    <p:sldId id="568" r:id="rId9"/>
    <p:sldId id="569" r:id="rId10"/>
    <p:sldId id="570" r:id="rId11"/>
    <p:sldId id="571" r:id="rId12"/>
    <p:sldId id="572" r:id="rId13"/>
    <p:sldId id="573" r:id="rId14"/>
    <p:sldId id="574" r:id="rId15"/>
    <p:sldId id="575" r:id="rId16"/>
    <p:sldId id="576" r:id="rId17"/>
    <p:sldId id="577" r:id="rId18"/>
    <p:sldId id="579" r:id="rId19"/>
    <p:sldId id="578" r:id="rId20"/>
    <p:sldId id="580" r:id="rId21"/>
    <p:sldId id="581" r:id="rId22"/>
    <p:sldId id="582" r:id="rId23"/>
    <p:sldId id="583" r:id="rId24"/>
    <p:sldId id="586" r:id="rId25"/>
    <p:sldId id="261" r:id="rId26"/>
    <p:sldId id="263" r:id="rId27"/>
    <p:sldId id="584" r:id="rId28"/>
    <p:sldId id="585" r:id="rId29"/>
    <p:sldId id="587" r:id="rId30"/>
    <p:sldId id="588" r:id="rId31"/>
    <p:sldId id="589" r:id="rId32"/>
    <p:sldId id="590" r:id="rId33"/>
    <p:sldId id="592" r:id="rId34"/>
    <p:sldId id="593" r:id="rId35"/>
    <p:sldId id="591" r:id="rId36"/>
    <p:sldId id="594" r:id="rId37"/>
    <p:sldId id="595" r:id="rId38"/>
    <p:sldId id="596" r:id="rId39"/>
    <p:sldId id="597" r:id="rId40"/>
    <p:sldId id="598" r:id="rId41"/>
    <p:sldId id="599" r:id="rId42"/>
    <p:sldId id="600" r:id="rId43"/>
    <p:sldId id="601" r:id="rId44"/>
    <p:sldId id="602" r:id="rId45"/>
    <p:sldId id="604" r:id="rId46"/>
    <p:sldId id="603" r:id="rId47"/>
    <p:sldId id="653" r:id="rId48"/>
    <p:sldId id="605" r:id="rId49"/>
    <p:sldId id="606" r:id="rId50"/>
    <p:sldId id="607" r:id="rId51"/>
    <p:sldId id="608" r:id="rId52"/>
    <p:sldId id="262" r:id="rId53"/>
    <p:sldId id="609" r:id="rId54"/>
    <p:sldId id="611" r:id="rId55"/>
    <p:sldId id="612" r:id="rId56"/>
    <p:sldId id="613" r:id="rId57"/>
    <p:sldId id="614" r:id="rId58"/>
    <p:sldId id="615" r:id="rId59"/>
    <p:sldId id="617" r:id="rId60"/>
    <p:sldId id="618" r:id="rId61"/>
    <p:sldId id="616" r:id="rId62"/>
    <p:sldId id="619" r:id="rId63"/>
    <p:sldId id="620" r:id="rId64"/>
    <p:sldId id="622" r:id="rId65"/>
    <p:sldId id="621" r:id="rId66"/>
    <p:sldId id="623" r:id="rId67"/>
    <p:sldId id="624" r:id="rId68"/>
    <p:sldId id="625" r:id="rId69"/>
    <p:sldId id="626" r:id="rId70"/>
    <p:sldId id="627" r:id="rId71"/>
    <p:sldId id="628" r:id="rId72"/>
    <p:sldId id="629" r:id="rId73"/>
    <p:sldId id="630" r:id="rId74"/>
    <p:sldId id="631" r:id="rId75"/>
    <p:sldId id="632" r:id="rId76"/>
    <p:sldId id="633" r:id="rId77"/>
    <p:sldId id="634" r:id="rId78"/>
    <p:sldId id="635" r:id="rId79"/>
    <p:sldId id="637" r:id="rId80"/>
    <p:sldId id="636" r:id="rId81"/>
    <p:sldId id="638" r:id="rId82"/>
    <p:sldId id="639" r:id="rId83"/>
    <p:sldId id="642" r:id="rId84"/>
    <p:sldId id="643" r:id="rId85"/>
    <p:sldId id="644" r:id="rId86"/>
    <p:sldId id="645" r:id="rId87"/>
    <p:sldId id="646" r:id="rId88"/>
    <p:sldId id="647" r:id="rId89"/>
    <p:sldId id="648" r:id="rId90"/>
    <p:sldId id="649" r:id="rId91"/>
    <p:sldId id="650" r:id="rId92"/>
    <p:sldId id="651" r:id="rId93"/>
    <p:sldId id="652" r:id="rId94"/>
    <p:sldId id="654" r:id="rId95"/>
  </p:sldIdLst>
  <p:sldSz cx="9144000" cy="6858000" type="screen4x3"/>
  <p:notesSz cx="6858000" cy="9144000"/>
  <p:custDataLst>
    <p:tags r:id="rId101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罗 勇" initials="" lastIdx="3" clrIdx="0"/>
  <p:cmAuthor id="2" name="luo" initials="" lastIdx="1" clrIdx="1"/>
  <p:cmAuthor id="3" name="未知用户1" initials="未知用户1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 autoAdjust="0"/>
  </p:normalViewPr>
  <p:slideViewPr>
    <p:cSldViewPr>
      <p:cViewPr varScale="1">
        <p:scale>
          <a:sx n="54" d="100"/>
          <a:sy n="54" d="100"/>
        </p:scale>
        <p:origin x="119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tableStyles" Target="tableStyles.xml"/><Relationship Id="rId98" Type="http://schemas.openxmlformats.org/officeDocument/2006/relationships/viewProps" Target="viewProps.xml"/><Relationship Id="rId97" Type="http://schemas.openxmlformats.org/officeDocument/2006/relationships/presProps" Target="presProps.xml"/><Relationship Id="rId96" Type="http://schemas.openxmlformats.org/officeDocument/2006/relationships/handoutMaster" Target="handoutMasters/handoutMaster1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1" Type="http://schemas.openxmlformats.org/officeDocument/2006/relationships/tags" Target="tags/tag1.xml"/><Relationship Id="rId100" Type="http://schemas.openxmlformats.org/officeDocument/2006/relationships/commentAuthors" Target="commentAuthor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E05150C9-70D6-4696-8AA8-694AFB20EAC0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/>
            </a:lvl1pPr>
          </a:lstStyle>
          <a:p>
            <a:pPr>
              <a:defRPr/>
            </a:pPr>
            <a:fld id="{3B45FA10-9586-4305-A39A-998DB20935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4BBC5C60-9B41-42AC-8CFC-5FF92C738152}" type="datetimeFigureOut">
              <a:rPr lang="zh-CN" altLang="en-US"/>
            </a:fld>
            <a:endParaRPr lang="zh-CN" altLang="en-US"/>
          </a:p>
        </p:txBody>
      </p:sp>
      <p:sp>
        <p:nvSpPr>
          <p:cNvPr id="14340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5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buFont typeface="Arial" panose="020B0604020202020204" pitchFamily="34" charset="0"/>
              <a:buNone/>
              <a:defRPr sz="1200" noProof="1"/>
            </a:lvl1pPr>
          </a:lstStyle>
          <a:p>
            <a:pPr>
              <a:defRPr/>
            </a:pPr>
            <a:fld id="{66225C08-41DE-45A6-A32A-7C9BC603CA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7411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pPr eaLnBrk="1" hangingPunct="1"/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A47D70-719A-412E-BC56-969889F0EEA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57413D-779E-44A9-803F-65ED83A4ADE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AD721-CCA7-4381-9C61-90F93D9867B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14DE3-30F3-4D13-9874-5CCBDFB11161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5192B1-1576-4FE9-AAA1-FCA1EE881FB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69CEF-E2D4-4080-B16D-60199CF6423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57130-7D1D-4C72-A2D2-AB2492C129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9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F3B8E5-C0CE-4863-B079-A69276AD16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5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BEC948-E11B-43EB-9DD5-D9D87290F65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4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F2FEC-0E9D-482C-ABB0-1CB245CCFC3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552ECC-AA9F-4D11-B2F6-83E8B4E94418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102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102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7" name="灯片编号占位符 10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14CC31-0791-45D7-804C-DFF5C7A5538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 1025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 noChangeArrowheads="1"/>
          </p:cNvSpPr>
          <p:nvPr>
            <p:ph type="body" idx="9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 eaLnBrk="1" hangingPunct="1">
              <a:buFont typeface="Arial" panose="020B0604020202020204" pitchFamily="34" charset="0"/>
              <a:buNone/>
              <a:defRPr sz="1400" noProof="1"/>
            </a:lvl1pPr>
          </a:lstStyle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 eaLnBrk="1" hangingPunct="1">
              <a:buFont typeface="Arial" panose="020B0604020202020204" pitchFamily="34" charset="0"/>
              <a:buNone/>
              <a:defRPr sz="1400" noProof="1">
                <a:cs typeface="+mn-ea"/>
              </a:defRPr>
            </a:lvl1pPr>
          </a:lstStyle>
          <a:p>
            <a:pPr>
              <a:defRPr/>
            </a:pPr>
            <a:fld id="{AD727C22-93FF-47AB-8736-71A17B5BCC4A}" type="slidenum">
              <a:rPr lang="en-US" altLang="zh-CN"/>
            </a:fld>
            <a:endParaRPr lang="zh-CN"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spcBef>
          <a:spcPct val="20000"/>
        </a:spcBef>
        <a:spcAft>
          <a:spcPct val="0"/>
        </a:spcAft>
        <a:buChar char="»"/>
        <a:defRPr sz="20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spcBef>
          <a:spcPct val="0"/>
        </a:spcBef>
        <a:spcAft>
          <a:spcPct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1.xml"/><Relationship Id="rId3" Type="http://schemas.openxmlformats.org/officeDocument/2006/relationships/hyperlink" Target="https://github.com/luoyongjun999/code" TargetMode="External"/><Relationship Id="rId2" Type="http://schemas.openxmlformats.org/officeDocument/2006/relationships/image" Target="../media/image1.png"/><Relationship Id="rId1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w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1.m4a"/><Relationship Id="rId2" Type="http://schemas.openxmlformats.org/officeDocument/2006/relationships/audio" Target="../media/media1.m4a"/><Relationship Id="rId1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image" Target="../media/image15.png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png"/><Relationship Id="rId2" Type="http://schemas.microsoft.com/office/2007/relationships/media" Target="../media/media5.m4a"/><Relationship Id="rId1" Type="http://schemas.openxmlformats.org/officeDocument/2006/relationships/audio" Target="../media/media5.m4a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wmf"/><Relationship Id="rId1" Type="http://schemas.openxmlformats.org/officeDocument/2006/relationships/oleObject" Target="../embeddings/oleObject3.bin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7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wmf"/><Relationship Id="rId1" Type="http://schemas.openxmlformats.org/officeDocument/2006/relationships/oleObject" Target="../embeddings/oleObject4.bin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wmf"/><Relationship Id="rId1" Type="http://schemas.openxmlformats.org/officeDocument/2006/relationships/oleObject" Target="../embeddings/oleObject5.bin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对象 8"/>
          <p:cNvGraphicFramePr/>
          <p:nvPr/>
        </p:nvGraphicFramePr>
        <p:xfrm>
          <a:off x="6618288" y="2565400"/>
          <a:ext cx="2105025" cy="264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56" name="" r:id="rId1" imgW="2514600" imgH="2847975" progId="Paint.Picture">
                  <p:embed/>
                </p:oleObj>
              </mc:Choice>
              <mc:Fallback>
                <p:oleObj name="" r:id="rId1" imgW="2514600" imgH="2847975" progId="Paint.Picture">
                  <p:embed/>
                  <p:pic>
                    <p:nvPicPr>
                      <p:cNvPr id="0" name="对象 8"/>
                      <p:cNvPicPr>
                        <a:picLocks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18288" y="2565400"/>
                        <a:ext cx="2105025" cy="264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7" name="标题 1"/>
          <p:cNvSpPr>
            <a:spLocks noGrp="1" noChangeArrowheads="1"/>
          </p:cNvSpPr>
          <p:nvPr>
            <p:ph type="ctrTitle"/>
          </p:nvPr>
        </p:nvSpPr>
        <p:spPr>
          <a:xfrm>
            <a:off x="827088" y="836613"/>
            <a:ext cx="7705725" cy="1374775"/>
          </a:xfrm>
        </p:spPr>
        <p:txBody>
          <a:bodyPr/>
          <a:lstStyle/>
          <a:p>
            <a:pPr eaLnBrk="1" hangingPunct="1"/>
            <a:r>
              <a:rPr lang="zh-CN" altLang="en-US" sz="5400" dirty="0">
                <a:solidFill>
                  <a:srgbClr val="FF0000"/>
                </a:solidFill>
              </a:rPr>
              <a:t>算法竞赛入门到进阶</a:t>
            </a:r>
            <a:endParaRPr lang="zh-CN" altLang="en-US" sz="5400" dirty="0">
              <a:solidFill>
                <a:srgbClr val="FF0000"/>
              </a:solidFill>
            </a:endParaRPr>
          </a:p>
        </p:txBody>
      </p:sp>
      <p:sp>
        <p:nvSpPr>
          <p:cNvPr id="16388" name="副标题 2"/>
          <p:cNvSpPr>
            <a:spLocks noGrp="1" noChangeArrowheads="1"/>
          </p:cNvSpPr>
          <p:nvPr>
            <p:ph type="subTitle" idx="1"/>
          </p:nvPr>
        </p:nvSpPr>
        <p:spPr>
          <a:xfrm>
            <a:off x="379413" y="3001963"/>
            <a:ext cx="6858000" cy="3451225"/>
          </a:xfrm>
        </p:spPr>
        <p:txBody>
          <a:bodyPr/>
          <a:lstStyle/>
          <a:p>
            <a:pPr eaLnBrk="1" hangingPunct="1"/>
            <a:r>
              <a:rPr lang="zh-CN" altLang="en-US" sz="2800" dirty="0"/>
              <a:t>罗勇军  </a:t>
            </a:r>
            <a:r>
              <a:rPr lang="en-US" altLang="zh-CN" sz="2800" dirty="0"/>
              <a:t>QQ 15512356</a:t>
            </a:r>
            <a:endParaRPr lang="en-US" altLang="zh-CN" sz="2800" dirty="0"/>
          </a:p>
          <a:p>
            <a:pPr eaLnBrk="1" hangingPunct="1"/>
            <a:r>
              <a:rPr lang="zh-CN" altLang="en-US" sz="2800" dirty="0"/>
              <a:t>华东理工大学</a:t>
            </a:r>
            <a:endParaRPr lang="zh-CN" altLang="en-US" sz="2800" dirty="0"/>
          </a:p>
          <a:p>
            <a:pPr eaLnBrk="1" hangingPunct="1"/>
            <a:endParaRPr lang="en-US" altLang="zh-CN" sz="2800" dirty="0"/>
          </a:p>
          <a:p>
            <a:pPr eaLnBrk="1" hangingPunct="1"/>
            <a:r>
              <a:rPr lang="zh-CN" altLang="en-US" sz="2400" dirty="0"/>
              <a:t>本课件可自由传播</a:t>
            </a:r>
            <a:endParaRPr lang="en-US" altLang="zh-CN" sz="2400" dirty="0"/>
          </a:p>
          <a:p>
            <a:pPr eaLnBrk="1" hangingPunct="1"/>
            <a:r>
              <a:rPr lang="zh-CN" altLang="en-US" sz="2400" dirty="0"/>
              <a:t>欢迎交流</a:t>
            </a:r>
            <a:endParaRPr lang="en-US" altLang="zh-CN" sz="2400" dirty="0"/>
          </a:p>
          <a:p>
            <a:pPr eaLnBrk="1" hangingPunct="1"/>
            <a:r>
              <a:rPr lang="zh-CN" altLang="en-US" dirty="0"/>
              <a:t>课件和</a:t>
            </a:r>
            <a:r>
              <a:rPr lang="zh-CN" altLang="zh-CN" dirty="0"/>
              <a:t>代码下载地址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https://github.com/luoyongjun999/code</a:t>
            </a:r>
            <a:endParaRPr lang="en-US" altLang="zh-CN" dirty="0"/>
          </a:p>
          <a:p>
            <a:pPr eaLnBrk="1" hangingPunct="1"/>
            <a:endParaRPr lang="zh-CN" altLang="en-US" sz="3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3728" y="548680"/>
            <a:ext cx="4330824" cy="634082"/>
          </a:xfrm>
        </p:spPr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1. </a:t>
            </a:r>
            <a:r>
              <a:rPr lang="zh-CN" altLang="en-US" sz="3600" dirty="0">
                <a:solidFill>
                  <a:srgbClr val="0070C0"/>
                </a:solidFill>
              </a:rPr>
              <a:t>邻接矩阵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二维数组：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 graph[NUM ][NUM ]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 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!= graph[j][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权值：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存结点</a:t>
            </a:r>
            <a:r>
              <a:rPr lang="en-US" altLang="zh-C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到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的边的权值。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graph[1][2] = 3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graph[2][1] = 5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等等。用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= INF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之间无边。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5562600" cy="5112568"/>
          </a:xfrm>
        </p:spPr>
        <p:txBody>
          <a:bodyPr/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适合稠密图；</a:t>
            </a:r>
            <a:endParaRPr lang="en-US" altLang="zh-CN" dirty="0"/>
          </a:p>
          <a:p>
            <a:pPr lvl="1"/>
            <a:r>
              <a:rPr lang="zh-CN" altLang="en-US" dirty="0"/>
              <a:t>编码非常简短；</a:t>
            </a:r>
            <a:endParaRPr lang="en-US" altLang="zh-CN" dirty="0"/>
          </a:p>
          <a:p>
            <a:pPr lvl="1"/>
            <a:r>
              <a:rPr lang="zh-CN" altLang="en-US" dirty="0"/>
              <a:t>对边的存储、查询、更新等操作又快又简单。</a:t>
            </a:r>
            <a:endParaRPr lang="zh-CN" altLang="en-US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pPr lvl="1"/>
            <a:r>
              <a:rPr lang="zh-CN" altLang="en-US" dirty="0"/>
              <a:t>存储复杂度</a:t>
            </a:r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太高。</a:t>
            </a:r>
            <a:r>
              <a:rPr lang="en-US" altLang="zh-CN" dirty="0"/>
              <a:t>V=10000</a:t>
            </a:r>
            <a:r>
              <a:rPr lang="zh-CN" altLang="en-US" dirty="0"/>
              <a:t>时，空间</a:t>
            </a:r>
            <a:r>
              <a:rPr lang="en-US" altLang="zh-CN" dirty="0"/>
              <a:t>100M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/>
            <a:r>
              <a:rPr lang="zh-CN" altLang="en-US" dirty="0"/>
              <a:t>不能存储重边。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9938" name="Picture 2" descr="Image result for Forbidden Graph Characterization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144937"/>
            <a:ext cx="2808312" cy="2539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2.</a:t>
            </a:r>
            <a:r>
              <a:rPr lang="zh-CN" altLang="en-US" sz="4000" dirty="0">
                <a:solidFill>
                  <a:srgbClr val="0070C0"/>
                </a:solidFill>
              </a:rPr>
              <a:t>邻接表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dirty="0"/>
              <a:t>应用场景：大稀疏图。</a:t>
            </a:r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存储效率非常高，存储复杂度</a:t>
            </a:r>
            <a:r>
              <a:rPr lang="en-US" altLang="zh-CN" dirty="0"/>
              <a:t>O(V+E)</a:t>
            </a:r>
            <a:r>
              <a:rPr lang="zh-CN" altLang="en-US" dirty="0"/>
              <a:t>；</a:t>
            </a:r>
            <a:endParaRPr lang="en-US" altLang="zh-CN" dirty="0"/>
          </a:p>
          <a:p>
            <a:pPr lvl="1"/>
            <a:r>
              <a:rPr lang="zh-CN" altLang="en-US" dirty="0"/>
              <a:t>能存储重边。</a:t>
            </a:r>
            <a:endParaRPr lang="en-US" altLang="zh-CN" dirty="0"/>
          </a:p>
          <a:p>
            <a:r>
              <a:rPr lang="zh-CN" altLang="en-US" dirty="0"/>
              <a:t>缺点：编程比较麻烦。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9775" y="4386262"/>
            <a:ext cx="6677025" cy="1743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6632"/>
            <a:ext cx="8229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vector</a:t>
            </a:r>
            <a:r>
              <a:rPr lang="zh-CN" altLang="en-US" sz="3200" dirty="0">
                <a:solidFill>
                  <a:srgbClr val="0070C0"/>
                </a:solidFill>
              </a:rPr>
              <a:t>实现图的邻接表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78706"/>
            <a:ext cx="8795320" cy="6179294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定义边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struct edge{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int from, to, w;   //</a:t>
            </a:r>
            <a:r>
              <a:rPr lang="zh-CN" altLang="en-US" sz="2400" dirty="0"/>
              <a:t>边：起点</a:t>
            </a:r>
            <a:r>
              <a:rPr lang="en-US" altLang="zh-CN" sz="2400" dirty="0"/>
              <a:t>from</a:t>
            </a:r>
            <a:r>
              <a:rPr lang="zh-CN" altLang="en-US" sz="2400" dirty="0"/>
              <a:t>，终点</a:t>
            </a:r>
            <a:r>
              <a:rPr lang="en-US" altLang="zh-CN" sz="2400" dirty="0"/>
              <a:t>to</a:t>
            </a:r>
            <a:r>
              <a:rPr lang="zh-CN" altLang="en-US" sz="2400" dirty="0"/>
              <a:t>，权值</a:t>
            </a:r>
            <a:r>
              <a:rPr lang="en-US" altLang="zh-CN" sz="2400" dirty="0"/>
              <a:t>w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	edge(int a, int </a:t>
            </a:r>
            <a:r>
              <a:rPr lang="en-US" altLang="zh-CN" sz="2400" dirty="0" err="1"/>
              <a:t>b,int</a:t>
            </a:r>
            <a:r>
              <a:rPr lang="en-US" altLang="zh-CN" sz="2400" dirty="0"/>
              <a:t> c){from=a; to=b; w=c;}  //</a:t>
            </a:r>
            <a:r>
              <a:rPr lang="zh-CN" altLang="en-US" sz="2400" dirty="0"/>
              <a:t>对边赋值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};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2400" dirty="0"/>
              <a:t>vector&lt;edge&gt; e[NUM];   //e[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</a:t>
            </a:r>
            <a:r>
              <a:rPr lang="zh-CN" altLang="en-US" sz="2400" dirty="0"/>
              <a:t>：存第</a:t>
            </a:r>
            <a:r>
              <a:rPr lang="en-US" altLang="zh-CN" sz="2400" dirty="0" err="1"/>
              <a:t>i</a:t>
            </a:r>
            <a:r>
              <a:rPr lang="zh-CN" altLang="en-US" sz="2400" dirty="0"/>
              <a:t>个结点连接的所有的边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9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初始化 </a:t>
            </a:r>
            <a:r>
              <a:rPr lang="zh-CN" altLang="en-US" sz="2400" dirty="0"/>
              <a:t>   </a:t>
            </a:r>
            <a:r>
              <a:rPr lang="en-US" altLang="zh-CN" sz="2400" dirty="0"/>
              <a:t>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=1;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&lt;=n;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      e[</a:t>
            </a:r>
            <a:r>
              <a:rPr lang="en-US" altLang="zh-CN" sz="2400" dirty="0" err="1"/>
              <a:t>i</a:t>
            </a:r>
            <a:r>
              <a:rPr lang="en-US" altLang="zh-CN" sz="2400" dirty="0"/>
              <a:t>].clear();</a:t>
            </a:r>
            <a:endParaRPr lang="en-US" altLang="zh-CN" sz="2400" dirty="0"/>
          </a:p>
          <a:p>
            <a:pPr marL="0" indent="0">
              <a:buNone/>
            </a:pPr>
            <a:endParaRPr lang="en-US" altLang="zh-CN" sz="10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存边       </a:t>
            </a:r>
            <a:r>
              <a:rPr lang="en-US" altLang="zh-CN" sz="2400" dirty="0"/>
              <a:t>e[a].</a:t>
            </a:r>
            <a:r>
              <a:rPr lang="en-US" altLang="zh-CN" sz="2400" dirty="0" err="1"/>
              <a:t>push_back</a:t>
            </a:r>
            <a:r>
              <a:rPr lang="en-US" altLang="zh-CN" sz="2400" dirty="0"/>
              <a:t>(edge(</a:t>
            </a:r>
            <a:r>
              <a:rPr lang="en-US" altLang="zh-CN" sz="2400" dirty="0" err="1"/>
              <a:t>a,b,c</a:t>
            </a:r>
            <a:r>
              <a:rPr lang="en-US" altLang="zh-CN" sz="2400" dirty="0"/>
              <a:t>));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  // </a:t>
            </a:r>
            <a:r>
              <a:rPr lang="zh-CN" altLang="en-US" sz="2400" dirty="0"/>
              <a:t>把边</a:t>
            </a:r>
            <a:r>
              <a:rPr lang="en-US" altLang="zh-CN" sz="2400" dirty="0"/>
              <a:t>(</a:t>
            </a:r>
            <a:r>
              <a:rPr lang="en-US" altLang="zh-CN" sz="2400" dirty="0" err="1"/>
              <a:t>a,b</a:t>
            </a:r>
            <a:r>
              <a:rPr lang="en-US" altLang="zh-CN" sz="2400" dirty="0"/>
              <a:t>) </a:t>
            </a:r>
            <a:r>
              <a:rPr lang="zh-CN" altLang="en-US" sz="2400" dirty="0"/>
              <a:t>存到结点</a:t>
            </a:r>
            <a:r>
              <a:rPr lang="en-US" altLang="zh-CN" sz="2400" dirty="0"/>
              <a:t>a</a:t>
            </a:r>
            <a:r>
              <a:rPr lang="zh-CN" altLang="en-US" sz="2400" dirty="0"/>
              <a:t>的邻接表中</a:t>
            </a:r>
            <a:endParaRPr lang="zh-CN" altLang="en-US" sz="2400" dirty="0"/>
          </a:p>
          <a:p>
            <a:pPr marL="0" indent="0">
              <a:buNone/>
            </a:pPr>
            <a:endParaRPr lang="en-US" altLang="zh-CN" sz="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检索结点</a:t>
            </a:r>
            <a:r>
              <a:rPr lang="en-US" altLang="zh-CN" sz="2400" dirty="0">
                <a:solidFill>
                  <a:srgbClr val="FF0000"/>
                </a:solidFill>
              </a:rPr>
              <a:t>u</a:t>
            </a:r>
            <a:r>
              <a:rPr lang="zh-CN" altLang="en-US" sz="2400" dirty="0">
                <a:solidFill>
                  <a:srgbClr val="FF0000"/>
                </a:solidFill>
              </a:rPr>
              <a:t>的所有邻居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           for(int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=0;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&lt; e[u].size();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++){ 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                    //</a:t>
            </a:r>
            <a:r>
              <a:rPr lang="zh-CN" altLang="en-US" sz="2400" dirty="0"/>
              <a:t>结点</a:t>
            </a:r>
            <a:r>
              <a:rPr lang="en-US" altLang="zh-CN" sz="2400" dirty="0"/>
              <a:t>u</a:t>
            </a:r>
            <a:r>
              <a:rPr lang="zh-CN" altLang="en-US" sz="2400" dirty="0"/>
              <a:t>的邻居有</a:t>
            </a:r>
            <a:r>
              <a:rPr lang="en-US" altLang="zh-CN" sz="2400" dirty="0"/>
              <a:t>e[u].size()</a:t>
            </a:r>
            <a:r>
              <a:rPr lang="zh-CN" altLang="en-US" sz="2400" dirty="0"/>
              <a:t>个</a:t>
            </a:r>
            <a:endParaRPr lang="zh-CN" altLang="en-US" sz="2400" dirty="0"/>
          </a:p>
          <a:p>
            <a:pPr marL="0" indent="0">
              <a:buNone/>
            </a:pPr>
            <a:r>
              <a:rPr lang="en-US" altLang="zh-CN" sz="1800" dirty="0"/>
              <a:t>		…</a:t>
            </a:r>
            <a:endParaRPr lang="zh-CN" altLang="en-US" sz="1800" dirty="0"/>
          </a:p>
          <a:p>
            <a:pPr marL="0" indent="0">
              <a:buNone/>
            </a:pPr>
            <a:r>
              <a:rPr lang="en-US" altLang="zh-CN" sz="1800" dirty="0"/>
              <a:t>	}</a:t>
            </a:r>
            <a:endParaRPr lang="zh-CN" altLang="en-US" sz="18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444208" y="6021288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3. </a:t>
            </a:r>
            <a:r>
              <a:rPr lang="zh-CN" altLang="en-US" sz="3600" dirty="0">
                <a:solidFill>
                  <a:srgbClr val="0070C0"/>
                </a:solidFill>
              </a:rPr>
              <a:t>链式前向星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空间极端紧张，最紧凑的存图方法。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0962" name="Picture 2" descr="See the source ima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3212976"/>
            <a:ext cx="2952328" cy="239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413312"/>
            <a:ext cx="8229600" cy="741552"/>
          </a:xfrm>
        </p:spPr>
        <p:txBody>
          <a:bodyPr/>
          <a:lstStyle/>
          <a:p>
            <a:r>
              <a:rPr lang="zh-CN" altLang="en-US" sz="2800" dirty="0"/>
              <a:t>用两个静态数组存图：</a:t>
            </a:r>
            <a:r>
              <a:rPr lang="en-US" altLang="zh-CN" sz="2800" dirty="0"/>
              <a:t>head[NUM]</a:t>
            </a:r>
            <a:r>
              <a:rPr lang="zh-CN" altLang="en-US" sz="2800" dirty="0"/>
              <a:t>、</a:t>
            </a:r>
            <a:r>
              <a:rPr lang="en-US" altLang="zh-CN" sz="2800" dirty="0"/>
              <a:t>struct edge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597352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259" y="64517"/>
            <a:ext cx="4104456" cy="213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0035"/>
            <a:ext cx="7495854" cy="3171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88943"/>
            <a:ext cx="8229600" cy="2376264"/>
          </a:xfrm>
        </p:spPr>
        <p:txBody>
          <a:bodyPr/>
          <a:lstStyle/>
          <a:p>
            <a:r>
              <a:rPr lang="zh-CN" altLang="en-US" dirty="0"/>
              <a:t>例：结点</a:t>
            </a:r>
            <a:r>
              <a:rPr lang="en-US" altLang="zh-CN" dirty="0"/>
              <a:t>2</a:t>
            </a:r>
            <a:r>
              <a:rPr lang="zh-CN" altLang="en-US" dirty="0"/>
              <a:t>，</a:t>
            </a:r>
            <a:r>
              <a:rPr lang="zh-CN" altLang="en-US" sz="2800" dirty="0"/>
              <a:t>从点</a:t>
            </a:r>
            <a:r>
              <a:rPr lang="en-US" altLang="zh-CN" sz="2800" dirty="0"/>
              <a:t>2</a:t>
            </a:r>
            <a:r>
              <a:rPr lang="zh-CN" altLang="en-US" sz="2800" dirty="0"/>
              <a:t>出发的边有</a:t>
            </a:r>
            <a:r>
              <a:rPr lang="en-US" altLang="zh-CN" sz="2800" dirty="0"/>
              <a:t>4</a:t>
            </a:r>
            <a:r>
              <a:rPr lang="zh-CN" altLang="en-US" sz="2800" dirty="0"/>
              <a:t>条</a:t>
            </a:r>
            <a:r>
              <a:rPr lang="en-US" altLang="zh-CN" sz="2800" dirty="0"/>
              <a:t>(2, 1), (2, 3), (2, 4), (2, 5)</a:t>
            </a:r>
            <a:r>
              <a:rPr lang="zh-CN" altLang="en-US" sz="2800" dirty="0"/>
              <a:t>，邻居是</a:t>
            </a:r>
            <a:r>
              <a:rPr lang="en-US" altLang="zh-CN" sz="2800" dirty="0"/>
              <a:t>1</a:t>
            </a:r>
            <a:r>
              <a:rPr lang="zh-CN" altLang="en-US" sz="2800" dirty="0"/>
              <a:t>、</a:t>
            </a:r>
            <a:r>
              <a:rPr lang="en-US" altLang="zh-CN" sz="2800" dirty="0"/>
              <a:t>3</a:t>
            </a:r>
            <a:r>
              <a:rPr lang="zh-CN" altLang="en-US" sz="2800" dirty="0"/>
              <a:t>、</a:t>
            </a:r>
            <a:r>
              <a:rPr lang="en-US" altLang="zh-CN" sz="2800" dirty="0"/>
              <a:t>4</a:t>
            </a:r>
            <a:r>
              <a:rPr lang="zh-CN" altLang="en-US" sz="2800" dirty="0"/>
              <a:t>、</a:t>
            </a:r>
            <a:r>
              <a:rPr lang="en-US" altLang="zh-CN" sz="2800" dirty="0"/>
              <a:t>5</a:t>
            </a:r>
            <a:r>
              <a:rPr lang="zh-CN" altLang="en-US" sz="2800" dirty="0"/>
              <a:t>。</a:t>
            </a:r>
            <a:endParaRPr lang="zh-CN" altLang="en-US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）定位第</a:t>
            </a:r>
            <a:r>
              <a:rPr lang="en-US" altLang="zh-CN" sz="2800" dirty="0">
                <a:solidFill>
                  <a:srgbClr val="0070C0"/>
                </a:solidFill>
              </a:rPr>
              <a:t>1</a:t>
            </a:r>
            <a:r>
              <a:rPr lang="zh-CN" altLang="en-US" sz="2800" dirty="0">
                <a:solidFill>
                  <a:srgbClr val="0070C0"/>
                </a:solidFill>
              </a:rPr>
              <a:t>个边</a:t>
            </a:r>
            <a:r>
              <a:rPr lang="zh-CN" altLang="en-US" sz="2800" dirty="0"/>
              <a:t>。</a:t>
            </a:r>
            <a:r>
              <a:rPr lang="en-US" altLang="zh-CN" sz="2800" dirty="0"/>
              <a:t>head[2]</a:t>
            </a:r>
            <a:r>
              <a:rPr lang="zh-CN" altLang="en-US" sz="2800" dirty="0"/>
              <a:t>指向结点</a:t>
            </a:r>
            <a:r>
              <a:rPr lang="en-US" altLang="zh-CN" sz="2800" dirty="0"/>
              <a:t>2</a:t>
            </a:r>
            <a:r>
              <a:rPr lang="zh-CN" altLang="en-US" sz="2800" dirty="0"/>
              <a:t>的第</a:t>
            </a:r>
            <a:r>
              <a:rPr lang="en-US" altLang="zh-CN" sz="2800" dirty="0"/>
              <a:t>1</a:t>
            </a:r>
            <a:r>
              <a:rPr lang="zh-CN" altLang="en-US" sz="2800" dirty="0"/>
              <a:t>个边，</a:t>
            </a:r>
            <a:r>
              <a:rPr lang="en-US" altLang="zh-CN" sz="2800" dirty="0"/>
              <a:t>head[2] = 8</a:t>
            </a:r>
            <a:r>
              <a:rPr lang="zh-CN" altLang="en-US" sz="2800" dirty="0"/>
              <a:t>，它存储在</a:t>
            </a:r>
            <a:r>
              <a:rPr lang="en-US" altLang="zh-CN" sz="2800" dirty="0"/>
              <a:t>edge[8]</a:t>
            </a:r>
            <a:r>
              <a:rPr lang="zh-CN" altLang="en-US" sz="2800" dirty="0"/>
              <a:t>这个位置。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257205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9" y="472303"/>
            <a:ext cx="3347865" cy="17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620688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140968"/>
            <a:ext cx="8680134" cy="331236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>
                <a:solidFill>
                  <a:srgbClr val="0070C0"/>
                </a:solidFill>
              </a:rPr>
              <a:t>2</a:t>
            </a:r>
            <a:r>
              <a:rPr lang="zh-CN" altLang="en-US" sz="2800" dirty="0">
                <a:solidFill>
                  <a:srgbClr val="0070C0"/>
                </a:solidFill>
              </a:rPr>
              <a:t>）定位其它边</a:t>
            </a:r>
            <a:r>
              <a:rPr lang="zh-CN" altLang="en-US" sz="2800" dirty="0"/>
              <a:t>。用</a:t>
            </a:r>
            <a:r>
              <a:rPr lang="en-US" altLang="zh-CN" sz="2800" dirty="0"/>
              <a:t>struct Edge</a:t>
            </a:r>
            <a:r>
              <a:rPr lang="zh-CN" altLang="en-US" sz="2800" dirty="0"/>
              <a:t>的</a:t>
            </a:r>
            <a:r>
              <a:rPr lang="en-US" altLang="zh-CN" sz="2800" dirty="0"/>
              <a:t>next</a:t>
            </a:r>
            <a:r>
              <a:rPr lang="zh-CN" altLang="en-US" sz="2800" dirty="0"/>
              <a:t>参数，指向下一个边。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edge[8].next = 6</a:t>
            </a:r>
            <a:r>
              <a:rPr lang="zh-CN" altLang="en-US" sz="2800" dirty="0"/>
              <a:t>，下一个边在</a:t>
            </a:r>
            <a:r>
              <a:rPr lang="en-US" altLang="zh-CN" sz="2800" dirty="0"/>
              <a:t>edge[6]</a:t>
            </a:r>
            <a:r>
              <a:rPr lang="zh-CN" altLang="en-US" sz="2800" dirty="0"/>
              <a:t> 位置；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edge[6].next = 4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edge[4].next = 1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	edge[1].next = -1</a:t>
            </a:r>
            <a:r>
              <a:rPr lang="zh-CN" altLang="en-US" sz="2800" dirty="0"/>
              <a:t>，</a:t>
            </a:r>
            <a:r>
              <a:rPr lang="en-US" altLang="zh-CN" sz="2800" dirty="0"/>
              <a:t>-1</a:t>
            </a:r>
            <a:r>
              <a:rPr lang="zh-CN" altLang="en-US" sz="2800" dirty="0"/>
              <a:t>表示结束。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5270"/>
            <a:ext cx="2895600" cy="196131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105474" name="Picture 2" descr="C:\Users\luo\AppData\Local\Temp\ksohtml17488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0408"/>
            <a:ext cx="3338151" cy="1739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76" name="Picture 4" descr="C:\Users\luo\AppData\Local\Temp\ksohtml17488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490" y="441121"/>
            <a:ext cx="6149510" cy="260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4533" y="2281436"/>
            <a:ext cx="1306488" cy="2295128"/>
          </a:xfrm>
        </p:spPr>
        <p:txBody>
          <a:bodyPr/>
          <a:lstStyle/>
          <a:p>
            <a:pPr algn="l"/>
            <a:r>
              <a:rPr lang="zh-CN" altLang="en-US" sz="2000" dirty="0">
                <a:solidFill>
                  <a:srgbClr val="FF0000"/>
                </a:solidFill>
              </a:rPr>
              <a:t>完整实现见</a:t>
            </a:r>
            <a:r>
              <a:rPr lang="en-US" altLang="zh-CN" sz="2000" dirty="0">
                <a:solidFill>
                  <a:srgbClr val="FF0000"/>
                </a:solidFill>
              </a:rPr>
              <a:t>SPFA</a:t>
            </a:r>
            <a:r>
              <a:rPr lang="zh-CN" altLang="en-US" sz="2000" dirty="0">
                <a:solidFill>
                  <a:srgbClr val="FF0000"/>
                </a:solidFill>
              </a:rPr>
              <a:t>程序：</a:t>
            </a:r>
            <a:br>
              <a:rPr lang="en-US" altLang="zh-CN" sz="2000" dirty="0">
                <a:solidFill>
                  <a:srgbClr val="FF0000"/>
                </a:solidFill>
              </a:rPr>
            </a:br>
            <a:r>
              <a:rPr lang="en-US" altLang="zh-CN" sz="2000" dirty="0">
                <a:solidFill>
                  <a:srgbClr val="FF0000"/>
                </a:solidFill>
              </a:rPr>
              <a:t>hdu2544spfa</a:t>
            </a:r>
            <a:r>
              <a:rPr lang="zh-CN" altLang="en-US" sz="2000" dirty="0">
                <a:solidFill>
                  <a:srgbClr val="FF0000"/>
                </a:solidFill>
              </a:rPr>
              <a:t>前向星</a:t>
            </a:r>
            <a:r>
              <a:rPr lang="en-US" altLang="zh-CN" sz="2000" dirty="0">
                <a:solidFill>
                  <a:srgbClr val="FF0000"/>
                </a:solidFill>
              </a:rPr>
              <a:t>.</a:t>
            </a:r>
            <a:r>
              <a:rPr lang="en-US" altLang="zh-CN" sz="2000" dirty="0" err="1">
                <a:solidFill>
                  <a:srgbClr val="FF0000"/>
                </a:solidFill>
              </a:rPr>
              <a:t>cpp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5" y="1"/>
            <a:ext cx="8555485" cy="7029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const int NUM = 1000005;     //</a:t>
            </a:r>
            <a:r>
              <a:rPr lang="zh-CN" altLang="en-US" sz="2000" dirty="0"/>
              <a:t>一百万个点，一百万个边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struct Edge{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int to, next, w; //</a:t>
            </a:r>
            <a:r>
              <a:rPr lang="zh-CN" altLang="en-US" sz="2000" dirty="0"/>
              <a:t>边：终点</a:t>
            </a:r>
            <a:r>
              <a:rPr lang="en-US" altLang="zh-CN" sz="2000" dirty="0"/>
              <a:t>to</a:t>
            </a:r>
            <a:r>
              <a:rPr lang="zh-CN" altLang="en-US" sz="2000" dirty="0"/>
              <a:t>、权值</a:t>
            </a:r>
            <a:r>
              <a:rPr lang="en-US" altLang="zh-CN" sz="2000" dirty="0"/>
              <a:t>w</a:t>
            </a:r>
            <a:r>
              <a:rPr lang="zh-CN" altLang="en-US" sz="2000" dirty="0"/>
              <a:t>、下一个边</a:t>
            </a:r>
            <a:r>
              <a:rPr lang="en-US" altLang="zh-CN" sz="2000" dirty="0"/>
              <a:t>next</a:t>
            </a:r>
            <a:r>
              <a:rPr lang="zh-CN" altLang="en-US" sz="2000" dirty="0"/>
              <a:t>。起点放在</a:t>
            </a:r>
            <a:r>
              <a:rPr lang="en-US" altLang="zh-CN" sz="2000" dirty="0"/>
              <a:t>head[]</a:t>
            </a:r>
            <a:r>
              <a:rPr lang="zh-CN" altLang="en-US" sz="2000" dirty="0"/>
              <a:t>中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}edge[NUM];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int head[NUM];     // head[u]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的第一个边的存储位置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;            //</a:t>
            </a:r>
            <a:r>
              <a:rPr lang="zh-CN" altLang="en-US" sz="2000" dirty="0"/>
              <a:t>记录</a:t>
            </a:r>
            <a:r>
              <a:rPr lang="en-US" altLang="zh-CN" sz="2000" dirty="0"/>
              <a:t>edge[]</a:t>
            </a:r>
            <a:r>
              <a:rPr lang="zh-CN" altLang="en-US" sz="2000" dirty="0"/>
              <a:t>的末尾位置，新加入的边放在末尾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init</a:t>
            </a:r>
            <a:r>
              <a:rPr lang="en-US" altLang="zh-CN" sz="2000" dirty="0"/>
              <a:t>(){       //</a:t>
            </a:r>
            <a:r>
              <a:rPr lang="zh-CN" altLang="en-US" sz="2000" dirty="0"/>
              <a:t>初始化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NUM; ++</a:t>
            </a:r>
            <a:r>
              <a:rPr lang="en-US" altLang="zh-CN" sz="2000" dirty="0" err="1"/>
              <a:t>i</a:t>
            </a:r>
            <a:r>
              <a:rPr lang="en-US" altLang="zh-CN" sz="2000" dirty="0"/>
              <a:t>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 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 = -1;    // -1</a:t>
            </a:r>
            <a:r>
              <a:rPr lang="zh-CN" altLang="en-US" sz="2000" dirty="0"/>
              <a:t>：结束，没有下一个边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</a:t>
            </a:r>
            <a:r>
              <a:rPr lang="en-US" altLang="zh-CN" sz="2000" dirty="0"/>
              <a:t>head[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 = -1;          // -1</a:t>
            </a:r>
            <a:r>
              <a:rPr lang="zh-CN" altLang="en-US" sz="2000" dirty="0"/>
              <a:t>：不存在从结点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出发的边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 = 0;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void </a:t>
            </a:r>
            <a:r>
              <a:rPr lang="en-US" altLang="zh-CN" sz="2000" dirty="0" err="1"/>
              <a:t>addedge</a:t>
            </a:r>
            <a:r>
              <a:rPr lang="en-US" altLang="zh-CN" sz="2000" dirty="0"/>
              <a:t>(int u, int v, int w){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].to = v;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].w = w;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edge[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].next = head[u];  //</a:t>
            </a:r>
            <a:r>
              <a:rPr lang="zh-CN" altLang="en-US" sz="2000" dirty="0"/>
              <a:t>指向结点</a:t>
            </a:r>
            <a:r>
              <a:rPr lang="en-US" altLang="zh-CN" sz="2000" dirty="0"/>
              <a:t>u</a:t>
            </a:r>
            <a:r>
              <a:rPr lang="zh-CN" altLang="en-US" sz="2000" dirty="0"/>
              <a:t>上一次存的边的位置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head[u] = </a:t>
            </a:r>
            <a:r>
              <a:rPr lang="en-US" altLang="zh-CN" sz="2000" dirty="0" err="1"/>
              <a:t>cnt</a:t>
            </a:r>
            <a:r>
              <a:rPr lang="en-US" altLang="zh-CN" sz="2000" dirty="0"/>
              <a:t>++;     //</a:t>
            </a:r>
            <a:r>
              <a:rPr lang="zh-CN" altLang="en-US" sz="2000" dirty="0"/>
              <a:t>更新结点</a:t>
            </a:r>
            <a:r>
              <a:rPr lang="en-US" altLang="zh-CN" sz="2000" dirty="0"/>
              <a:t>u</a:t>
            </a:r>
            <a:r>
              <a:rPr lang="zh-CN" altLang="en-US" sz="2000" dirty="0"/>
              <a:t>最新边的存放位置：就是</a:t>
            </a:r>
            <a:r>
              <a:rPr lang="en-US" altLang="zh-CN" sz="2000" dirty="0"/>
              <a:t>edge</a:t>
            </a:r>
            <a:r>
              <a:rPr lang="zh-CN" altLang="en-US" sz="2000" dirty="0"/>
              <a:t>的末尾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// </a:t>
            </a:r>
            <a:r>
              <a:rPr lang="zh-CN" altLang="en-US" sz="2000" dirty="0"/>
              <a:t>遍历结点</a:t>
            </a:r>
            <a:r>
              <a:rPr lang="en-US" altLang="zh-CN" sz="2000" dirty="0" err="1"/>
              <a:t>i</a:t>
            </a:r>
            <a:r>
              <a:rPr lang="zh-CN" altLang="en-US" sz="2000" dirty="0"/>
              <a:t>的所有邻居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head[u]; ~</a:t>
            </a:r>
            <a:r>
              <a:rPr lang="en-US" altLang="zh-CN" sz="2000" dirty="0" err="1"/>
              <a:t>i</a:t>
            </a:r>
            <a:r>
              <a:rPr lang="en-US" altLang="zh-CN" sz="2000" dirty="0"/>
              <a:t>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edge[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].next)  // ~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也可以写成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!=-1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{  ...   }</a:t>
            </a:r>
            <a:endParaRPr lang="en-US" altLang="zh-CN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7294563" y="4672013"/>
          <a:ext cx="1731962" cy="468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4" name="包装程序外壳对象" showAsIcon="1" r:id="rId1" imgW="2781300" imgH="895350" progId="Package">
                  <p:embed/>
                </p:oleObj>
              </mc:Choice>
              <mc:Fallback>
                <p:oleObj name="包装程序外壳对象" showAsIcon="1" r:id="rId1" imgW="2781300" imgH="895350" progId="Package">
                  <p:embed/>
                  <p:pic>
                    <p:nvPicPr>
                      <p:cNvPr id="0" name="图片 4200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294563" y="4672013"/>
                        <a:ext cx="1731962" cy="468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优点和缺点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优点：存储效率高、程序简单、能存储重边。</a:t>
            </a:r>
            <a:endParaRPr lang="en-US" altLang="zh-CN" dirty="0"/>
          </a:p>
          <a:p>
            <a:r>
              <a:rPr lang="zh-CN" altLang="en-US" dirty="0"/>
              <a:t>缺点：不方便做删除操作。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 noChangeArrowheads="1"/>
          </p:cNvSpPr>
          <p:nvPr>
            <p:ph type="title"/>
          </p:nvPr>
        </p:nvSpPr>
        <p:spPr>
          <a:xfrm>
            <a:off x="457200" y="54868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z="4000" dirty="0">
                <a:solidFill>
                  <a:srgbClr val="FF0000"/>
                </a:solidFill>
              </a:rPr>
              <a:t>第</a:t>
            </a:r>
            <a:r>
              <a:rPr lang="en-US" altLang="zh-CN" sz="4000" dirty="0">
                <a:solidFill>
                  <a:srgbClr val="FF0000"/>
                </a:solidFill>
              </a:rPr>
              <a:t>10</a:t>
            </a:r>
            <a:r>
              <a:rPr lang="zh-CN" altLang="en-US" sz="4000" dirty="0">
                <a:solidFill>
                  <a:srgbClr val="FF0000"/>
                </a:solidFill>
              </a:rPr>
              <a:t>章 图论（上）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8435" name="内容占位符 2"/>
          <p:cNvSpPr>
            <a:spLocks noGrp="1" noChangeArrowheads="1"/>
          </p:cNvSpPr>
          <p:nvPr>
            <p:ph idx="1"/>
          </p:nvPr>
        </p:nvSpPr>
        <p:spPr>
          <a:xfrm>
            <a:off x="1152525" y="1556793"/>
            <a:ext cx="6838950" cy="4609058"/>
          </a:xfrm>
        </p:spPr>
        <p:txBody>
          <a:bodyPr/>
          <a:lstStyle/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图的概念和存储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图的遍历和连通性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拓扑排序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欧拉路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无向图和有向图的连通性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lvl="0">
              <a:buFont typeface="Wingdings" panose="05000000000000000000" pitchFamily="2" charset="2"/>
              <a:buChar char="u"/>
            </a:pPr>
            <a:r>
              <a:rPr lang="en-US" altLang="zh-CN" sz="2000" dirty="0"/>
              <a:t>2-SAT</a:t>
            </a:r>
            <a:r>
              <a:rPr lang="zh-CN" altLang="en-US" sz="2000" dirty="0"/>
              <a:t>问题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最短路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最小生成树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最大流：残留网络、增广路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最小割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最小费用最大流</a:t>
            </a:r>
            <a:endParaRPr lang="zh-CN" altLang="en-US" sz="2000" dirty="0"/>
          </a:p>
          <a:p>
            <a:pPr lvl="0">
              <a:buFont typeface="Wingdings" panose="05000000000000000000" pitchFamily="2" charset="2"/>
              <a:buChar char="u"/>
            </a:pPr>
            <a:r>
              <a:rPr lang="zh-CN" altLang="en-US" sz="2000" dirty="0"/>
              <a:t>二分图匹配</a:t>
            </a:r>
            <a:endParaRPr lang="zh-CN" altLang="en-US" sz="2000" dirty="0"/>
          </a:p>
        </p:txBody>
      </p:sp>
      <p:sp>
        <p:nvSpPr>
          <p:cNvPr id="18436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>
                <a:solidFill>
                  <a:srgbClr val="002060"/>
                </a:solidFill>
              </a:rPr>
              <a:t>华东理工大学 罗勇军</a:t>
            </a:r>
            <a:endParaRPr lang="zh-CN" altLang="zh-CN" sz="140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0464" y="620688"/>
            <a:ext cx="6563072" cy="79695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图的遍历和连通性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44825"/>
            <a:ext cx="8229600" cy="3384376"/>
          </a:xfrm>
        </p:spPr>
        <p:txBody>
          <a:bodyPr/>
          <a:lstStyle/>
          <a:p>
            <a:r>
              <a:rPr lang="zh-CN" altLang="en-US" sz="2800" dirty="0"/>
              <a:t>复习：“第</a:t>
            </a:r>
            <a:r>
              <a:rPr lang="en-US" altLang="zh-CN" sz="2800" dirty="0"/>
              <a:t>4</a:t>
            </a:r>
            <a:r>
              <a:rPr lang="zh-CN" altLang="en-US" sz="2800" dirty="0"/>
              <a:t>章搜索技术” ，用</a:t>
            </a:r>
            <a:r>
              <a:rPr lang="en-US" altLang="zh-CN" sz="2800" dirty="0"/>
              <a:t>BFS</a:t>
            </a:r>
            <a:r>
              <a:rPr lang="zh-CN" altLang="en-US" sz="2800" dirty="0"/>
              <a:t>和</a:t>
            </a:r>
            <a:r>
              <a:rPr lang="en-US" altLang="zh-CN" sz="2800" dirty="0"/>
              <a:t>DFS</a:t>
            </a:r>
            <a:r>
              <a:rPr lang="zh-CN" altLang="en-US" sz="2800" dirty="0"/>
              <a:t>遍历一个图。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dirty="0"/>
              <a:t>BFS</a:t>
            </a:r>
            <a:r>
              <a:rPr lang="zh-CN" altLang="en-US" dirty="0"/>
              <a:t>和</a:t>
            </a:r>
            <a:r>
              <a:rPr lang="en-US" altLang="zh-CN" dirty="0"/>
              <a:t>DFS</a:t>
            </a:r>
            <a:r>
              <a:rPr lang="zh-CN" altLang="en-US" dirty="0"/>
              <a:t>：图论的基本算法。</a:t>
            </a:r>
            <a:endParaRPr lang="en-US" altLang="zh-CN" dirty="0"/>
          </a:p>
          <a:p>
            <a:pPr lvl="1"/>
            <a:r>
              <a:rPr lang="zh-CN" altLang="en-US" sz="3200" dirty="0"/>
              <a:t>图论算法，或者直接用</a:t>
            </a:r>
            <a:r>
              <a:rPr lang="en-US" altLang="zh-CN" sz="3200" dirty="0"/>
              <a:t>BFS</a:t>
            </a:r>
            <a:r>
              <a:rPr lang="zh-CN" altLang="en-US" sz="3200" dirty="0"/>
              <a:t>和</a:t>
            </a:r>
            <a:r>
              <a:rPr lang="en-US" altLang="zh-CN" sz="3200" dirty="0"/>
              <a:t>DFS</a:t>
            </a:r>
            <a:r>
              <a:rPr lang="zh-CN" altLang="en-US" sz="3200" dirty="0"/>
              <a:t>来解决问题，或者用其思想建立新的算法。</a:t>
            </a:r>
            <a:endParaRPr lang="en-US" altLang="zh-CN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362369"/>
            <a:ext cx="8229600" cy="457199"/>
          </a:xfrm>
        </p:spPr>
        <p:txBody>
          <a:bodyPr/>
          <a:lstStyle/>
          <a:p>
            <a:r>
              <a:rPr lang="en-US" altLang="zh-CN" sz="3200" dirty="0">
                <a:solidFill>
                  <a:srgbClr val="0070C0"/>
                </a:solidFill>
              </a:rPr>
              <a:t>DFS</a:t>
            </a:r>
            <a:r>
              <a:rPr lang="zh-CN" altLang="en-US" sz="3200" dirty="0">
                <a:solidFill>
                  <a:srgbClr val="0070C0"/>
                </a:solidFill>
              </a:rPr>
              <a:t>一个图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5884763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vector&lt;int&gt; G[N];       //G[u][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</a:t>
            </a:r>
            <a:r>
              <a:rPr lang="zh-CN" altLang="en-US" sz="2000" dirty="0"/>
              <a:t>：第</a:t>
            </a:r>
            <a:r>
              <a:rPr lang="en-US" altLang="zh-CN" sz="2000" dirty="0"/>
              <a:t>u</a:t>
            </a:r>
            <a:r>
              <a:rPr lang="zh-CN" altLang="en-US" sz="2000" dirty="0"/>
              <a:t>个结点直连的第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个结点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int vis[N];  	        //</a:t>
            </a:r>
            <a:r>
              <a:rPr lang="zh-CN" altLang="en-US" sz="2000" dirty="0"/>
              <a:t>点的访问标志，</a:t>
            </a:r>
            <a:r>
              <a:rPr lang="en-US" altLang="zh-CN" sz="2000" dirty="0"/>
              <a:t>vis = 0</a:t>
            </a:r>
            <a:r>
              <a:rPr lang="zh-CN" altLang="en-US" sz="2000" dirty="0"/>
              <a:t>表示未访问过；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1</a:t>
            </a:r>
            <a:r>
              <a:rPr lang="zh-CN" altLang="en-US" sz="2000" dirty="0"/>
              <a:t>表示已经被正常处理过；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//vis = -1</a:t>
            </a:r>
            <a:r>
              <a:rPr lang="zh-CN" altLang="en-US" sz="2000" dirty="0"/>
              <a:t>表示正在被访问中，在有些判断中有用，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                             </a:t>
            </a:r>
            <a:r>
              <a:rPr lang="en-US" altLang="zh-CN" sz="2000" dirty="0"/>
              <a:t>//</a:t>
            </a:r>
            <a:r>
              <a:rPr lang="zh-CN" altLang="en-US" sz="2000" dirty="0"/>
              <a:t>例如拓扑排序中，用于判断跳出死循环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bool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(int u) { 			   //</a:t>
            </a:r>
            <a:r>
              <a:rPr lang="zh-CN" altLang="en-US" sz="2000" dirty="0"/>
              <a:t>以</a:t>
            </a:r>
            <a:r>
              <a:rPr lang="en-US" altLang="zh-CN" sz="2000" dirty="0"/>
              <a:t>u</a:t>
            </a:r>
            <a:r>
              <a:rPr lang="zh-CN" altLang="en-US" sz="2000" dirty="0"/>
              <a:t>为起点开始</a:t>
            </a:r>
            <a:r>
              <a:rPr lang="en-US" altLang="zh-CN" sz="2000" dirty="0" err="1"/>
              <a:t>dfs</a:t>
            </a:r>
            <a:r>
              <a:rPr lang="zh-CN" altLang="en-US" sz="2000" dirty="0"/>
              <a:t>搜索</a:t>
            </a:r>
            <a:endParaRPr lang="zh-CN" altLang="en-US" sz="2000" dirty="0"/>
          </a:p>
          <a:p>
            <a:pPr marL="0" indent="0">
              <a:buNone/>
            </a:pPr>
            <a:r>
              <a:rPr lang="zh-CN" altLang="en-US" sz="2000" dirty="0"/>
              <a:t>     </a:t>
            </a:r>
            <a:r>
              <a:rPr lang="en-US" altLang="zh-CN" sz="2000" dirty="0"/>
              <a:t>vis[u] = 1;   			   //</a:t>
            </a:r>
            <a:r>
              <a:rPr lang="zh-CN" altLang="en-US" sz="2000" dirty="0"/>
              <a:t>在本次递归中被正常访问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true; }           // </a:t>
            </a:r>
            <a:r>
              <a:rPr lang="zh-CN" altLang="en-US" sz="2000" dirty="0"/>
              <a:t>出现目标状态，正确返回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{...... ; return false;}	       // </a:t>
            </a:r>
            <a:r>
              <a:rPr lang="zh-CN" altLang="en-US" sz="2000" dirty="0"/>
              <a:t>做相应处理，返回错误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for(int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= 0;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 &lt; G[u].size();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++ ) {            //u</a:t>
            </a:r>
            <a:r>
              <a:rPr lang="zh-CN" altLang="en-US" sz="2000" dirty="0"/>
              <a:t>的邻居有</a:t>
            </a:r>
            <a:r>
              <a:rPr lang="en-US" altLang="zh-CN" sz="2000" dirty="0"/>
              <a:t>G[u].size()</a:t>
            </a:r>
            <a:r>
              <a:rPr lang="zh-CN" altLang="en-US" sz="2000" dirty="0"/>
              <a:t>个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int v = G[u][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]; 	   //v</a:t>
            </a:r>
            <a:r>
              <a:rPr lang="zh-CN" altLang="en-US" sz="2000" dirty="0"/>
              <a:t>是第</a:t>
            </a:r>
            <a:r>
              <a:rPr lang="en-US" altLang="zh-CN" sz="2000" dirty="0" err="1"/>
              <a:t>i</a:t>
            </a:r>
            <a:r>
              <a:rPr lang="zh-CN" altLang="en-US" sz="2000" dirty="0"/>
              <a:t>个邻居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if(!vis[v])               //</a:t>
            </a:r>
            <a:r>
              <a:rPr lang="zh-CN" altLang="en-US" sz="2000" dirty="0"/>
              <a:t>如果</a:t>
            </a:r>
            <a:r>
              <a:rPr lang="en-US" altLang="zh-CN" sz="2000" dirty="0"/>
              <a:t>v</a:t>
            </a:r>
            <a:r>
              <a:rPr lang="zh-CN" altLang="en-US" sz="2000" dirty="0"/>
              <a:t>没有访问过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         return </a:t>
            </a:r>
            <a:r>
              <a:rPr lang="en-US" altLang="zh-CN" sz="2000" dirty="0" err="1"/>
              <a:t>dfs</a:t>
            </a:r>
            <a:r>
              <a:rPr lang="en-US" altLang="zh-CN" sz="2000" dirty="0"/>
              <a:t>(v);	    //</a:t>
            </a:r>
            <a:r>
              <a:rPr lang="zh-CN" altLang="en-US" sz="2000" dirty="0"/>
              <a:t>递归访问第</a:t>
            </a:r>
            <a:r>
              <a:rPr lang="en-US" altLang="zh-CN" sz="2000" dirty="0"/>
              <a:t>v</a:t>
            </a:r>
            <a:r>
              <a:rPr lang="zh-CN" altLang="en-US" sz="2000" dirty="0"/>
              <a:t>个邻居。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}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      {...... ; }      	    		    //</a:t>
            </a:r>
            <a:r>
              <a:rPr lang="zh-CN" altLang="en-US" sz="2000" dirty="0"/>
              <a:t>事后处理，返回正确或错误</a:t>
            </a:r>
            <a:endParaRPr lang="zh-CN" altLang="en-US" sz="2000" dirty="0"/>
          </a:p>
          <a:p>
            <a:pPr marL="0" indent="0"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  <a:p>
            <a:pPr marL="0" indent="0">
              <a:buNone/>
            </a:pPr>
            <a:endParaRPr lang="zh-CN" altLang="en-US" sz="20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如何遍历非连通图？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想象有个虚拟结点</a:t>
            </a:r>
            <a:r>
              <a:rPr lang="en-US" altLang="zh-CN" i="1" dirty="0"/>
              <a:t>v</a:t>
            </a:r>
            <a:r>
              <a:rPr lang="zh-CN" altLang="en-US" dirty="0"/>
              <a:t>，它连接了所有点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在主程序中对这些点逐一进行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endParaRPr lang="en-US" altLang="zh-CN" dirty="0"/>
          </a:p>
          <a:p>
            <a:pPr marL="800100" lvl="2" indent="0">
              <a:buNone/>
            </a:pPr>
            <a:r>
              <a:rPr lang="en-US" altLang="zh-CN" sz="3600" dirty="0"/>
              <a:t>for(int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=0;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&lt;n; </a:t>
            </a:r>
            <a:r>
              <a:rPr lang="en-US" altLang="zh-CN" sz="3600" dirty="0" err="1"/>
              <a:t>i</a:t>
            </a:r>
            <a:r>
              <a:rPr lang="en-US" altLang="zh-CN" sz="3600" dirty="0"/>
              <a:t>++)  </a:t>
            </a:r>
            <a:endParaRPr lang="en-US" altLang="zh-CN" sz="3600" dirty="0"/>
          </a:p>
          <a:p>
            <a:pPr marL="800100" lvl="2" indent="0">
              <a:buNone/>
            </a:pPr>
            <a:r>
              <a:rPr lang="en-US" altLang="zh-CN" sz="3600" dirty="0"/>
              <a:t>     </a:t>
            </a:r>
            <a:r>
              <a:rPr lang="en-US" altLang="zh-CN" sz="3600" dirty="0" err="1"/>
              <a:t>dfs</a:t>
            </a:r>
            <a:r>
              <a:rPr lang="en-US" altLang="zh-CN" sz="3600" dirty="0"/>
              <a:t>(</a:t>
            </a:r>
            <a:r>
              <a:rPr lang="en-US" altLang="zh-CN" sz="3600" dirty="0" err="1"/>
              <a:t>i</a:t>
            </a:r>
            <a:r>
              <a:rPr lang="en-US" altLang="zh-CN" sz="3600" dirty="0"/>
              <a:t>);</a:t>
            </a:r>
            <a:endParaRPr lang="en-US" altLang="zh-CN" sz="36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888" y="2204864"/>
            <a:ext cx="3103555" cy="155981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28800"/>
            <a:ext cx="8229600" cy="1800200"/>
          </a:xfrm>
        </p:spPr>
        <p:txBody>
          <a:bodyPr/>
          <a:lstStyle/>
          <a:p>
            <a:r>
              <a:rPr lang="zh-CN" altLang="en-US" dirty="0"/>
              <a:t>例：从</a:t>
            </a:r>
            <a:r>
              <a:rPr lang="en-US" altLang="zh-CN" dirty="0"/>
              <a:t>a</a:t>
            </a:r>
            <a:r>
              <a:rPr lang="zh-CN" altLang="en-US" dirty="0"/>
              <a:t>点开始，按字典序遍历图</a:t>
            </a:r>
            <a:endParaRPr lang="en-US" altLang="zh-CN" dirty="0"/>
          </a:p>
          <a:p>
            <a:pPr marL="400050" lvl="1" indent="0">
              <a:buNone/>
            </a:pPr>
            <a:r>
              <a:rPr lang="nn-NO" altLang="zh-CN" dirty="0"/>
              <a:t>  for(int i=0; i&lt;n; i++)  </a:t>
            </a:r>
            <a:endParaRPr lang="nn-NO" altLang="zh-CN" dirty="0"/>
          </a:p>
          <a:p>
            <a:pPr marL="400050" lvl="1" indent="0">
              <a:buNone/>
            </a:pPr>
            <a:r>
              <a:rPr lang="nn-NO" altLang="zh-CN" dirty="0"/>
              <a:t>       dfs(i);</a:t>
            </a:r>
            <a:endParaRPr lang="nn-NO" altLang="zh-CN" dirty="0"/>
          </a:p>
          <a:p>
            <a:endParaRPr lang="zh-CN" altLang="en-US" dirty="0"/>
          </a:p>
        </p:txBody>
      </p:sp>
      <p:pic>
        <p:nvPicPr>
          <p:cNvPr id="1026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1084" y="386104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墨迹 3"/>
          <p:cNvSpPr/>
          <p:nvPr/>
        </p:nvSpPr>
        <p:spPr bwMode="auto">
          <a:xfrm>
            <a:off x="1238400" y="2654280"/>
            <a:ext cx="2864160" cy="3327480"/>
          </a:xfrm>
        </p:spPr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0"/>
    </mc:Choice>
    <mc:Fallback>
      <p:transition spd="slow" advTm="693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luo\AppData\Local\Temp\ksohtml5984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72" y="846138"/>
            <a:ext cx="6501831" cy="205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luo\AppData\Local\Temp\ksohtml5984\wps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8" y="3645024"/>
            <a:ext cx="4688565" cy="2938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墨迹 1"/>
          <p:cNvSpPr/>
          <p:nvPr/>
        </p:nvSpPr>
        <p:spPr bwMode="auto">
          <a:xfrm>
            <a:off x="679320" y="507960"/>
            <a:ext cx="6820560" cy="5956560"/>
          </a:xfrm>
        </p:spPr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2759"/>
    </mc:Choice>
    <mc:Fallback>
      <p:transition spd="slow" advTm="122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用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判断连通性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003232" cy="2836912"/>
          </a:xfrm>
        </p:spPr>
        <p:txBody>
          <a:bodyPr/>
          <a:lstStyle/>
          <a:p>
            <a:r>
              <a:rPr lang="zh-CN" altLang="en-US" dirty="0"/>
              <a:t>对需要的点执行</a:t>
            </a:r>
            <a:r>
              <a:rPr lang="en-US" altLang="zh-CN" dirty="0" err="1"/>
              <a:t>dfs</a:t>
            </a:r>
            <a:r>
              <a:rPr lang="en-US" altLang="zh-CN" dirty="0"/>
              <a:t>()</a:t>
            </a:r>
            <a:r>
              <a:rPr lang="zh-CN" altLang="en-US" dirty="0"/>
              <a:t>，就能找到它连通的点。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并查集也能用于检查连通性。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86779"/>
            <a:ext cx="3898776" cy="4664312"/>
          </a:xfrm>
        </p:spPr>
        <p:txBody>
          <a:bodyPr/>
          <a:lstStyle/>
          <a:p>
            <a:r>
              <a:rPr lang="zh-CN" altLang="en-US" sz="2800" dirty="0"/>
              <a:t>找</a:t>
            </a:r>
            <a:r>
              <a:rPr lang="en-US" altLang="zh-CN" sz="2800" dirty="0"/>
              <a:t>e</a:t>
            </a:r>
            <a:r>
              <a:rPr lang="zh-CN" altLang="en-US" sz="2800" dirty="0"/>
              <a:t>点的连通性：执行</a:t>
            </a:r>
            <a:r>
              <a:rPr lang="en-US" altLang="zh-CN" sz="2800" dirty="0" err="1"/>
              <a:t>dfs</a:t>
            </a:r>
            <a:r>
              <a:rPr lang="en-US" altLang="zh-CN" sz="2800" dirty="0"/>
              <a:t>(e)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访问过程：见结点</a:t>
            </a:r>
            <a:r>
              <a:rPr lang="zh-CN" altLang="en-US" sz="2800" b="1" dirty="0">
                <a:solidFill>
                  <a:srgbClr val="0070C0"/>
                </a:solidFill>
              </a:rPr>
              <a:t>上面</a:t>
            </a:r>
            <a:r>
              <a:rPr lang="zh-CN" altLang="en-US" sz="2800" dirty="0"/>
              <a:t>的数字，顺序是：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递归返回的结果：见结点下面</a:t>
            </a:r>
            <a:r>
              <a:rPr lang="zh-CN" altLang="en-US" sz="2800" b="1" dirty="0">
                <a:solidFill>
                  <a:srgbClr val="0070C0"/>
                </a:solidFill>
              </a:rPr>
              <a:t>划线</a:t>
            </a:r>
            <a:r>
              <a:rPr lang="zh-CN" altLang="en-US" sz="2800" dirty="0"/>
              <a:t>数字，顺序是：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18786" name="Picture 2" descr="C:\Users\luo\AppData\Local\Temp\ksohtml17488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340" y="897276"/>
            <a:ext cx="4612260" cy="1460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788" name="Picture 4" descr="C:\Users\luo\AppData\Local\Temp\ksohtml17488\wps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698" y="3429000"/>
            <a:ext cx="3096344" cy="1971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拓扑排序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、</a:t>
            </a:r>
            <a:r>
              <a:rPr lang="en-US" altLang="zh-CN" dirty="0"/>
              <a:t>d</a:t>
            </a:r>
            <a:r>
              <a:rPr lang="zh-CN" altLang="en-US" dirty="0"/>
              <a:t>等事情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有最高优先级，</a:t>
            </a:r>
            <a:r>
              <a:rPr lang="en-US" altLang="zh-CN" dirty="0"/>
              <a:t>b</a:t>
            </a:r>
            <a:r>
              <a:rPr lang="zh-CN" altLang="en-US" dirty="0"/>
              <a:t>、</a:t>
            </a:r>
            <a:r>
              <a:rPr lang="en-US" altLang="zh-CN" dirty="0"/>
              <a:t>c</a:t>
            </a:r>
            <a:r>
              <a:rPr lang="zh-CN" altLang="en-US" dirty="0"/>
              <a:t>优先级相同，</a:t>
            </a:r>
            <a:r>
              <a:rPr lang="en-US" altLang="zh-CN" dirty="0"/>
              <a:t>d</a:t>
            </a:r>
            <a:r>
              <a:rPr lang="zh-CN" altLang="en-US" dirty="0"/>
              <a:t>是最低优先级</a:t>
            </a:r>
            <a:endParaRPr lang="en-US" altLang="zh-CN" dirty="0"/>
          </a:p>
          <a:p>
            <a:r>
              <a:rPr lang="en-US" altLang="zh-CN" dirty="0" err="1"/>
              <a:t>Abcd</a:t>
            </a:r>
            <a:r>
              <a:rPr lang="zh-CN" altLang="en-US" dirty="0"/>
              <a:t>、</a:t>
            </a:r>
            <a:r>
              <a:rPr lang="en-US" altLang="zh-CN" dirty="0" err="1"/>
              <a:t>acbd</a:t>
            </a:r>
            <a:r>
              <a:rPr lang="zh-CN" altLang="en-US" dirty="0"/>
              <a:t>都是可行排序。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把事情看成图的点，先后关系看成有向边，问题转化为在图中求一个有先后关系的排序。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1858" name="Picture 2" descr="C:\Users\luo\AppData\Local\Temp\ksohtml17488\wps6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564904"/>
            <a:ext cx="2232248" cy="218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一个图能进行拓扑排序的充要条件：</a:t>
            </a:r>
            <a:endParaRPr lang="en-US" altLang="zh-CN" dirty="0"/>
          </a:p>
          <a:p>
            <a:pPr marL="457200" lvl="1" indent="0">
              <a:buNone/>
            </a:pPr>
            <a:r>
              <a:rPr lang="zh-CN" altLang="en-US" sz="3200" dirty="0"/>
              <a:t>它是一个有向无环图</a:t>
            </a:r>
            <a:r>
              <a:rPr lang="en-US" altLang="zh-CN" sz="3200" dirty="0"/>
              <a:t>(DAG)</a:t>
            </a:r>
            <a:r>
              <a:rPr lang="zh-CN" altLang="en-US" sz="3200" dirty="0"/>
              <a:t>。</a:t>
            </a:r>
            <a:endParaRPr lang="zh-CN" altLang="en-US" sz="32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41" y="345615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拓扑排序：点的入度和出度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出度：以点</a:t>
            </a:r>
            <a:r>
              <a:rPr lang="en-US" altLang="zh-CN" sz="2800" dirty="0"/>
              <a:t>u</a:t>
            </a:r>
            <a:r>
              <a:rPr lang="zh-CN" altLang="en-US" sz="2800" dirty="0"/>
              <a:t>为起点的边的数量，称为</a:t>
            </a:r>
            <a:r>
              <a:rPr lang="en-US" altLang="zh-CN" sz="2800" dirty="0"/>
              <a:t>u</a:t>
            </a:r>
            <a:r>
              <a:rPr lang="zh-CN" altLang="en-US" sz="2800" dirty="0"/>
              <a:t>的出度。</a:t>
            </a:r>
            <a:endParaRPr lang="zh-CN" altLang="en-US" sz="2800" dirty="0"/>
          </a:p>
          <a:p>
            <a:r>
              <a:rPr lang="zh-CN" altLang="en-US" sz="2800" dirty="0"/>
              <a:t>入度：以点</a:t>
            </a:r>
            <a:r>
              <a:rPr lang="en-US" altLang="zh-CN" sz="2800" dirty="0"/>
              <a:t>v</a:t>
            </a:r>
            <a:r>
              <a:rPr lang="zh-CN" altLang="en-US" sz="2800" dirty="0"/>
              <a:t>为终点的边的数量，称为</a:t>
            </a:r>
            <a:r>
              <a:rPr lang="en-US" altLang="zh-CN" sz="2800" dirty="0"/>
              <a:t>v</a:t>
            </a:r>
            <a:r>
              <a:rPr lang="zh-CN" altLang="en-US" sz="2800" dirty="0"/>
              <a:t>的入度。</a:t>
            </a:r>
            <a:endParaRPr lang="zh-CN" altLang="en-US" sz="2800" dirty="0"/>
          </a:p>
          <a:p>
            <a:r>
              <a:rPr lang="zh-CN" altLang="en-US" sz="2800" dirty="0"/>
              <a:t>一个点的入度等于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，说明它是起点，是排在最前面的；</a:t>
            </a:r>
            <a:endParaRPr lang="en-US" altLang="zh-CN" sz="2800" dirty="0"/>
          </a:p>
          <a:p>
            <a:r>
              <a:rPr lang="zh-CN" altLang="en-US" sz="2800" dirty="0"/>
              <a:t>一个点的出度等于</a:t>
            </a:r>
            <a:r>
              <a:rPr lang="en-US" altLang="zh-CN" sz="2800" dirty="0"/>
              <a:t>0</a:t>
            </a:r>
            <a:r>
              <a:rPr lang="zh-CN" altLang="en-US" sz="2800" dirty="0"/>
              <a:t>，说明它是排在最后面的。</a:t>
            </a:r>
            <a:endParaRPr lang="en-US" altLang="zh-CN" sz="2800" dirty="0"/>
          </a:p>
          <a:p>
            <a:r>
              <a:rPr lang="zh-CN" altLang="en-US" sz="2800" dirty="0"/>
              <a:t>图中，点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的入度为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，它们都是优先级最高；</a:t>
            </a:r>
            <a:r>
              <a:rPr lang="en-US" altLang="zh-CN" sz="2800" dirty="0"/>
              <a:t>d</a:t>
            </a:r>
            <a:r>
              <a:rPr lang="zh-CN" altLang="en-US" sz="2800" dirty="0"/>
              <a:t>的出度为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，它的优先级最低。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2882" name="Picture 2" descr="C:\Users\luo\AppData\Local\Temp\ksohtml17488\wps7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731211"/>
            <a:ext cx="1810544" cy="1752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FF0000"/>
                </a:solidFill>
              </a:rPr>
              <a:t>说明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图论的很多算法：逻辑复杂、步骤冗长、技术细节多。</a:t>
            </a:r>
            <a:endParaRPr lang="en-US" altLang="zh-CN" dirty="0"/>
          </a:p>
          <a:p>
            <a:r>
              <a:rPr lang="zh-CN" altLang="en-US" dirty="0"/>
              <a:t>而</a:t>
            </a:r>
            <a:r>
              <a:rPr lang="en-US" altLang="zh-CN" dirty="0"/>
              <a:t>PPT</a:t>
            </a:r>
            <a:r>
              <a:rPr lang="zh-CN" altLang="en-US" dirty="0"/>
              <a:t>这种形式</a:t>
            </a:r>
            <a:r>
              <a:rPr lang="zh-CN" altLang="en-US" dirty="0"/>
              <a:t>很难表达复杂的问题。</a:t>
            </a:r>
            <a:endParaRPr lang="en-US" altLang="zh-CN" dirty="0"/>
          </a:p>
          <a:p>
            <a:r>
              <a:rPr lang="zh-CN" altLang="en-US" dirty="0"/>
              <a:t>所以本</a:t>
            </a:r>
            <a:r>
              <a:rPr lang="en-US" altLang="zh-CN" dirty="0"/>
              <a:t>PPT</a:t>
            </a:r>
            <a:r>
              <a:rPr lang="zh-CN" altLang="en-US" dirty="0"/>
              <a:t>主要讲解算法的思想，而缺少实现的细节。</a:t>
            </a:r>
            <a:endParaRPr lang="en-US" altLang="zh-CN" dirty="0"/>
          </a:p>
          <a:p>
            <a:r>
              <a:rPr lang="zh-CN" altLang="en-US" dirty="0"/>
              <a:t>算法的细节请阅读教材</a:t>
            </a:r>
            <a:r>
              <a:rPr lang="en-US" altLang="zh-CN" dirty="0"/>
              <a:t>《</a:t>
            </a:r>
            <a:r>
              <a:rPr lang="zh-CN" altLang="en-US" dirty="0"/>
              <a:t>算法竞赛入门到进阶</a:t>
            </a:r>
            <a:r>
              <a:rPr lang="en-US" altLang="zh-CN" dirty="0"/>
              <a:t>》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基于</a:t>
            </a:r>
            <a:r>
              <a:rPr lang="en-US" altLang="zh-CN" sz="3600" dirty="0">
                <a:solidFill>
                  <a:srgbClr val="0070C0"/>
                </a:solidFill>
              </a:rPr>
              <a:t>BFS</a:t>
            </a:r>
            <a:r>
              <a:rPr lang="zh-CN" altLang="en-US" sz="3600" dirty="0">
                <a:solidFill>
                  <a:srgbClr val="0070C0"/>
                </a:solidFill>
              </a:rPr>
              <a:t>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）找到所有入度为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的点，放进队列，作为起点。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中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入度为</a:t>
            </a:r>
            <a:r>
              <a:rPr lang="en-US" altLang="zh-CN" sz="2800" dirty="0"/>
              <a:t>0</a:t>
            </a:r>
            <a:r>
              <a:rPr lang="zh-CN" altLang="en-US" sz="2800" dirty="0"/>
              <a:t>，进队列。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）弹出队首</a:t>
            </a:r>
            <a:r>
              <a:rPr lang="en-US" altLang="zh-CN" sz="2800" dirty="0"/>
              <a:t>a</a:t>
            </a:r>
            <a:r>
              <a:rPr lang="zh-CN" altLang="en-US" sz="2800" dirty="0"/>
              <a:t>，</a:t>
            </a:r>
            <a:r>
              <a:rPr lang="en-US" altLang="zh-CN" sz="2800" dirty="0"/>
              <a:t>a</a:t>
            </a:r>
            <a:r>
              <a:rPr lang="zh-CN" altLang="en-US" sz="2800" dirty="0"/>
              <a:t>的所有邻居点，入度减</a:t>
            </a:r>
            <a:r>
              <a:rPr lang="en-US" altLang="zh-CN" sz="2800" dirty="0"/>
              <a:t>1</a:t>
            </a:r>
            <a:r>
              <a:rPr lang="zh-CN" altLang="en-US" sz="2800" dirty="0"/>
              <a:t>，把入度减为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的邻居点</a:t>
            </a:r>
            <a:r>
              <a:rPr lang="en-US" altLang="zh-CN" sz="2800" dirty="0"/>
              <a:t>b</a:t>
            </a:r>
            <a:r>
              <a:rPr lang="zh-CN" altLang="en-US" sz="2800" dirty="0"/>
              <a:t>放进队列。没有减为</a:t>
            </a:r>
            <a:r>
              <a:rPr lang="en-US" altLang="zh-CN" sz="2800" dirty="0"/>
              <a:t>0</a:t>
            </a:r>
            <a:r>
              <a:rPr lang="zh-CN" altLang="en-US" sz="2800" dirty="0"/>
              <a:t>的点不能放进队列。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76784" y="3809448"/>
            <a:ext cx="8579296" cy="1677071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/>
              <a:t>(3)</a:t>
            </a:r>
            <a:r>
              <a:rPr lang="zh-CN" altLang="en-US" sz="2800" dirty="0"/>
              <a:t>、</a:t>
            </a:r>
            <a:r>
              <a:rPr lang="en-US" altLang="zh-CN" sz="2800" dirty="0"/>
              <a:t>(4)</a:t>
            </a:r>
            <a:r>
              <a:rPr lang="zh-CN" altLang="en-US" sz="2800" dirty="0"/>
              <a:t>、</a:t>
            </a:r>
            <a:r>
              <a:rPr lang="en-US" altLang="zh-CN" sz="2800" dirty="0"/>
              <a:t>(5)</a:t>
            </a:r>
            <a:r>
              <a:rPr lang="zh-CN" altLang="en-US" sz="2800" dirty="0"/>
              <a:t> 继续上述操作，直到队列为空。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3906" name="Picture 2" descr="C:\Users\luo\AppData\Local\Temp\ksohtml17488\wps8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76" y="1502703"/>
            <a:ext cx="8096573" cy="19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基于</a:t>
            </a:r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的拓扑排序</a:t>
            </a:r>
            <a:endParaRPr lang="zh-CN" altLang="en-US" sz="40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天然适合拓扑排序。</a:t>
            </a:r>
            <a:endParaRPr lang="zh-CN" altLang="en-US" dirty="0"/>
          </a:p>
          <a:p>
            <a:r>
              <a:rPr lang="en-US" altLang="zh-CN" dirty="0"/>
              <a:t>DFS</a:t>
            </a:r>
            <a:r>
              <a:rPr lang="zh-CN" altLang="en-US" dirty="0"/>
              <a:t>深度搜索的原理，是沿着一条路径一直搜索到最底层，然后逐层回退。这个过程正好体现了点和点的先后关系，天然符合拓扑排序的原理。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5915000" cy="4525963"/>
          </a:xfrm>
        </p:spPr>
        <p:txBody>
          <a:bodyPr/>
          <a:lstStyle/>
          <a:p>
            <a:r>
              <a:rPr lang="zh-CN" altLang="en-US" sz="2800" dirty="0"/>
              <a:t>一个有向无环</a:t>
            </a:r>
            <a:r>
              <a:rPr lang="en-US" altLang="zh-CN" sz="2800" dirty="0"/>
              <a:t>DAG</a:t>
            </a:r>
            <a:r>
              <a:rPr lang="zh-CN" altLang="en-US" sz="2800" dirty="0"/>
              <a:t>图，如果只有一个点</a:t>
            </a:r>
            <a:r>
              <a:rPr lang="en-US" altLang="zh-CN" sz="2800" dirty="0"/>
              <a:t>u</a:t>
            </a:r>
            <a:r>
              <a:rPr lang="zh-CN" altLang="en-US" sz="2800" dirty="0"/>
              <a:t>是</a:t>
            </a:r>
            <a:r>
              <a:rPr lang="en-US" altLang="zh-CN" sz="2800" dirty="0"/>
              <a:t>0</a:t>
            </a:r>
            <a:r>
              <a:rPr lang="zh-CN" altLang="en-US" sz="2800" dirty="0"/>
              <a:t>入度的，那么从</a:t>
            </a:r>
            <a:r>
              <a:rPr lang="en-US" altLang="zh-CN" sz="2800" dirty="0"/>
              <a:t>u</a:t>
            </a:r>
            <a:r>
              <a:rPr lang="zh-CN" altLang="en-US" sz="2800" dirty="0"/>
              <a:t>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dirty="0"/>
              <a:t>DFS</a:t>
            </a:r>
            <a:r>
              <a:rPr lang="zh-CN" altLang="en-US" sz="2800" dirty="0"/>
              <a:t>递归</a:t>
            </a:r>
            <a:r>
              <a:rPr lang="zh-CN" altLang="en-US" sz="2800" b="1" dirty="0"/>
              <a:t>返回</a:t>
            </a:r>
            <a:r>
              <a:rPr lang="zh-CN" altLang="en-US" sz="2800" dirty="0"/>
              <a:t>的顺序就是拓扑排序（是一个</a:t>
            </a:r>
            <a:r>
              <a:rPr lang="zh-CN" altLang="en-US" sz="2800" b="1" dirty="0"/>
              <a:t>逆序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从</a:t>
            </a:r>
            <a:r>
              <a:rPr lang="en-US" altLang="zh-CN" sz="2800" dirty="0"/>
              <a:t>a</a:t>
            </a:r>
            <a:r>
              <a:rPr lang="zh-CN" altLang="en-US" sz="2800" dirty="0"/>
              <a:t>开始，递归返回的顺序：</a:t>
            </a:r>
            <a:r>
              <a:rPr lang="en-US" altLang="zh-CN" sz="2800" dirty="0" err="1"/>
              <a:t>cdba</a:t>
            </a:r>
            <a:r>
              <a:rPr lang="zh-CN" altLang="en-US" sz="2800" dirty="0"/>
              <a:t>，是拓扑排序的逆序。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4930" name="Picture 2" descr="C:\Users\luo\AppData\Local\Temp\ksohtml17488\wps9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0789" y="2648685"/>
            <a:ext cx="1823555" cy="3477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应该以入度为</a:t>
            </a:r>
            <a:r>
              <a:rPr lang="en-US" altLang="zh-CN" dirty="0"/>
              <a:t>0</a:t>
            </a:r>
            <a:r>
              <a:rPr lang="zh-CN" altLang="en-US" dirty="0"/>
              <a:t>的点为起点，开始</a:t>
            </a:r>
            <a:r>
              <a:rPr lang="en-US" altLang="zh-CN" dirty="0"/>
              <a:t>DFS</a:t>
            </a:r>
            <a:r>
              <a:rPr lang="zh-CN" altLang="en-US" dirty="0"/>
              <a:t>。如何找到它？需要找到它吗？如果有多个入度为</a:t>
            </a:r>
            <a:r>
              <a:rPr lang="en-US" altLang="zh-CN" dirty="0"/>
              <a:t>0</a:t>
            </a:r>
            <a:r>
              <a:rPr lang="zh-CN" altLang="en-US" dirty="0"/>
              <a:t>的点呢？</a:t>
            </a:r>
            <a:endParaRPr lang="zh-CN" altLang="en-US" dirty="0"/>
          </a:p>
          <a:p>
            <a:r>
              <a:rPr lang="zh-CN" altLang="en-US" b="1" dirty="0"/>
              <a:t>技巧：想象</a:t>
            </a:r>
            <a:r>
              <a:rPr lang="zh-CN" altLang="en-US" dirty="0"/>
              <a:t>有一个虚拟的点</a:t>
            </a:r>
            <a:r>
              <a:rPr lang="en-US" altLang="zh-CN" i="1" dirty="0"/>
              <a:t>v</a:t>
            </a:r>
            <a:r>
              <a:rPr lang="zh-CN" altLang="en-US" dirty="0"/>
              <a:t>，它单向连接到所有其它点。这个点就是图中唯一的</a:t>
            </a:r>
            <a:r>
              <a:rPr lang="en-US" altLang="zh-CN" dirty="0"/>
              <a:t>0</a:t>
            </a:r>
            <a:r>
              <a:rPr lang="zh-CN" altLang="en-US" dirty="0"/>
              <a:t>入度点，图中所有其它的点都是它的下一层递归；而且它不会把原图变成环路。从这个虚拟点开始</a:t>
            </a:r>
            <a:r>
              <a:rPr lang="en-US" altLang="zh-CN" dirty="0"/>
              <a:t>DFS</a:t>
            </a:r>
            <a:r>
              <a:rPr lang="zh-CN" altLang="en-US" dirty="0"/>
              <a:t>，就完成了拓扑排序。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2160240"/>
          </a:xfrm>
        </p:spPr>
        <p:txBody>
          <a:bodyPr/>
          <a:lstStyle/>
          <a:p>
            <a:r>
              <a:rPr lang="zh-CN" altLang="en-US" dirty="0"/>
              <a:t>左图中有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入度点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f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zh-CN" altLang="en-US" dirty="0"/>
              <a:t>右图想象有个虚拟点</a:t>
            </a:r>
            <a:r>
              <a:rPr lang="en-US" altLang="zh-CN" dirty="0"/>
              <a:t>v</a:t>
            </a:r>
            <a:r>
              <a:rPr lang="zh-CN" altLang="en-US" dirty="0"/>
              <a:t>，递归返回的顺序见点旁边划线数字，返回的是拓扑排序的逆序。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8002" name="Picture 2" descr="C:\Users\luo\AppData\Local\Temp\ksohtml17488\wps1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36" y="2857296"/>
            <a:ext cx="5810528" cy="323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输出字典序最小的拓扑排序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一个图的拓扑排序有很多，输出字典序最小的那一个</a:t>
            </a:r>
            <a:endParaRPr lang="en-US" altLang="zh-CN" sz="2800" dirty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sz="2800" dirty="0" err="1">
                <a:solidFill>
                  <a:srgbClr val="0070C0"/>
                </a:solidFill>
              </a:rPr>
              <a:t>hdu</a:t>
            </a:r>
            <a:r>
              <a:rPr lang="en-US" altLang="zh-CN" sz="2800" dirty="0">
                <a:solidFill>
                  <a:srgbClr val="0070C0"/>
                </a:solidFill>
              </a:rPr>
              <a:t> 1285 </a:t>
            </a:r>
            <a:r>
              <a:rPr lang="zh-CN" altLang="en-US" sz="2800" dirty="0">
                <a:solidFill>
                  <a:srgbClr val="0070C0"/>
                </a:solidFill>
              </a:rPr>
              <a:t>确定比赛名次</a:t>
            </a:r>
            <a:endParaRPr lang="zh-CN" altLang="en-US" sz="2800" dirty="0">
              <a:solidFill>
                <a:srgbClr val="0070C0"/>
              </a:solidFill>
            </a:endParaRPr>
          </a:p>
          <a:p>
            <a:r>
              <a:rPr lang="zh-CN" altLang="en-US" sz="2800" dirty="0"/>
              <a:t>有</a:t>
            </a:r>
            <a:r>
              <a:rPr lang="en-US" altLang="zh-CN" sz="2800" dirty="0"/>
              <a:t>N</a:t>
            </a:r>
            <a:r>
              <a:rPr lang="zh-CN" altLang="en-US" sz="2800" dirty="0"/>
              <a:t>个比赛队进行比赛，编号依次为</a:t>
            </a:r>
            <a:r>
              <a:rPr lang="en-US" altLang="zh-CN" sz="2800" dirty="0"/>
              <a:t>1</a:t>
            </a:r>
            <a:r>
              <a:rPr lang="zh-CN" altLang="en-US" sz="2800" dirty="0"/>
              <a:t>，</a:t>
            </a:r>
            <a:r>
              <a:rPr lang="en-US" altLang="zh-CN" sz="2800" dirty="0"/>
              <a:t>2</a:t>
            </a:r>
            <a:r>
              <a:rPr lang="zh-CN" altLang="en-US" sz="2800" dirty="0"/>
              <a:t>，</a:t>
            </a:r>
            <a:r>
              <a:rPr lang="en-US" altLang="zh-CN" sz="2800" dirty="0"/>
              <a:t>3</a:t>
            </a:r>
            <a:r>
              <a:rPr lang="zh-CN" altLang="en-US" sz="2800" dirty="0"/>
              <a:t>，</a:t>
            </a:r>
            <a:r>
              <a:rPr lang="en-US" altLang="zh-CN" sz="2800" dirty="0"/>
              <a:t>......</a:t>
            </a:r>
            <a:r>
              <a:rPr lang="zh-CN" altLang="en-US" sz="2800" dirty="0"/>
              <a:t>，</a:t>
            </a:r>
            <a:r>
              <a:rPr lang="en-US" altLang="zh-CN" sz="2800" dirty="0"/>
              <a:t>N</a:t>
            </a:r>
            <a:r>
              <a:rPr lang="zh-CN" altLang="en-US" sz="2800" dirty="0"/>
              <a:t>，</a:t>
            </a:r>
            <a:r>
              <a:rPr lang="en-US" altLang="zh-CN" sz="2800" dirty="0"/>
              <a:t>1 &lt;= N &lt;= 500</a:t>
            </a:r>
            <a:r>
              <a:rPr lang="zh-CN" altLang="en-US" sz="2800" dirty="0"/>
              <a:t>。比赛结束后，只知道每场比赛的结果。请你编程序确定排名。由于可能有多种结果，输出按队伍编号排序最小的那个排名。</a:t>
            </a:r>
            <a:endParaRPr lang="zh-CN" altLang="en-US" sz="28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用</a:t>
            </a:r>
            <a:r>
              <a:rPr lang="en-US" altLang="zh-CN" sz="3200" dirty="0">
                <a:solidFill>
                  <a:srgbClr val="0070C0"/>
                </a:solidFill>
              </a:rPr>
              <a:t>BFS</a:t>
            </a:r>
            <a:r>
              <a:rPr lang="zh-CN" altLang="en-US" sz="3200" dirty="0">
                <a:solidFill>
                  <a:srgbClr val="0070C0"/>
                </a:solidFill>
              </a:rPr>
              <a:t>输出字典序拓扑排序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91264" cy="4525963"/>
          </a:xfrm>
        </p:spPr>
        <p:txBody>
          <a:bodyPr/>
          <a:lstStyle/>
          <a:p>
            <a:r>
              <a:rPr lang="zh-CN" altLang="en-US" dirty="0"/>
              <a:t>思路：在当前步骤，在所有入度为</a:t>
            </a:r>
            <a:r>
              <a:rPr lang="en-US" altLang="zh-CN" dirty="0"/>
              <a:t>0</a:t>
            </a:r>
            <a:r>
              <a:rPr lang="zh-CN" altLang="en-US" dirty="0"/>
              <a:t>的点中，输出编号最小的。</a:t>
            </a:r>
            <a:endParaRPr lang="zh-CN" altLang="en-US" dirty="0"/>
          </a:p>
          <a:p>
            <a:r>
              <a:rPr lang="zh-CN" altLang="en-US" dirty="0"/>
              <a:t>修改</a:t>
            </a:r>
            <a:r>
              <a:rPr lang="en-US" altLang="zh-CN" dirty="0"/>
              <a:t>BFS</a:t>
            </a:r>
            <a:r>
              <a:rPr lang="zh-CN" altLang="en-US" dirty="0"/>
              <a:t>的拓扑排序程序，把普通队列改为</a:t>
            </a:r>
            <a:r>
              <a:rPr lang="zh-CN" altLang="en-US" b="1" dirty="0"/>
              <a:t>优先队列</a:t>
            </a:r>
            <a:r>
              <a:rPr lang="en-US" altLang="zh-CN" dirty="0"/>
              <a:t>Q</a:t>
            </a:r>
            <a:r>
              <a:rPr lang="zh-CN" altLang="en-US" dirty="0"/>
              <a:t>。在</a:t>
            </a:r>
            <a:r>
              <a:rPr lang="en-US" altLang="zh-CN" dirty="0"/>
              <a:t>Q</a:t>
            </a:r>
            <a:r>
              <a:rPr lang="zh-CN" altLang="en-US" dirty="0"/>
              <a:t>中放进入度为</a:t>
            </a:r>
            <a:r>
              <a:rPr lang="en-US" altLang="zh-CN" dirty="0"/>
              <a:t>0</a:t>
            </a:r>
            <a:r>
              <a:rPr lang="zh-CN" altLang="en-US" dirty="0"/>
              <a:t>的点，每次输出编号最小的结点，然后把它的后续结点的入度减一，入度减为</a:t>
            </a:r>
            <a:r>
              <a:rPr lang="en-US" altLang="zh-CN" dirty="0"/>
              <a:t>0</a:t>
            </a:r>
            <a:r>
              <a:rPr lang="zh-CN" altLang="en-US" dirty="0"/>
              <a:t>的再放进</a:t>
            </a:r>
            <a:r>
              <a:rPr lang="en-US" altLang="zh-CN" dirty="0"/>
              <a:t>Q</a:t>
            </a:r>
            <a:r>
              <a:rPr lang="zh-CN" altLang="en-US" dirty="0"/>
              <a:t>。这样就能输出一个字典序最小的拓扑排序。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29026" name="Picture 2" descr="C:\Users\luo\AppData\Local\Temp\ksohtml17488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15" y="2276872"/>
            <a:ext cx="8655570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3347864" y="4869160"/>
            <a:ext cx="2239888" cy="648073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rgbClr val="0070C0"/>
                </a:solidFill>
              </a:rPr>
              <a:t>优先队列</a:t>
            </a:r>
            <a:endParaRPr lang="zh-CN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 noChangeArrowheads="1"/>
          </p:cNvSpPr>
          <p:nvPr>
            <p:ph type="title"/>
          </p:nvPr>
        </p:nvSpPr>
        <p:spPr>
          <a:xfrm>
            <a:off x="2484438" y="765175"/>
            <a:ext cx="3898900" cy="9398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图的基本概念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19459" name="内容占位符 2"/>
          <p:cNvSpPr>
            <a:spLocks noGrp="1" noChangeArrowheads="1"/>
          </p:cNvSpPr>
          <p:nvPr>
            <p:ph idx="1"/>
          </p:nvPr>
        </p:nvSpPr>
        <p:spPr>
          <a:xfrm>
            <a:off x="457200" y="1844823"/>
            <a:ext cx="8291513" cy="3671739"/>
          </a:xfrm>
        </p:spPr>
        <p:txBody>
          <a:bodyPr/>
          <a:lstStyle/>
          <a:p>
            <a:r>
              <a:rPr lang="zh-CN" altLang="en-US" dirty="0"/>
              <a:t>图：由点</a:t>
            </a:r>
            <a:r>
              <a:rPr lang="en-US" altLang="zh-CN" dirty="0"/>
              <a:t>(node</a:t>
            </a:r>
            <a:r>
              <a:rPr lang="zh-CN" altLang="en-US" dirty="0"/>
              <a:t>，或者</a:t>
            </a:r>
            <a:r>
              <a:rPr lang="en-US" altLang="zh-CN" dirty="0"/>
              <a:t>vertex)</a:t>
            </a:r>
            <a:r>
              <a:rPr lang="zh-CN" altLang="en-US" dirty="0"/>
              <a:t>和连接点的边</a:t>
            </a:r>
            <a:r>
              <a:rPr lang="en-US" altLang="zh-CN" dirty="0"/>
              <a:t>(edge)</a:t>
            </a:r>
            <a:r>
              <a:rPr lang="zh-CN" altLang="en-US" dirty="0"/>
              <a:t>组成。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图是点和边构成的网。</a:t>
            </a:r>
            <a:endParaRPr lang="zh-CN" altLang="en-US" dirty="0"/>
          </a:p>
        </p:txBody>
      </p:sp>
      <p:sp>
        <p:nvSpPr>
          <p:cNvPr id="19460" name="页脚占位符 3"/>
          <p:cNvSpPr>
            <a:spLocks noGrp="1" noChangeArrowheads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400"/>
              <a:t>华东理工大学 罗勇军</a:t>
            </a:r>
            <a:endParaRPr lang="zh-CN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DFS</a:t>
            </a:r>
            <a:r>
              <a:rPr lang="zh-CN" altLang="en-US" dirty="0"/>
              <a:t>可以输出字典序拓扑排序吗？</a:t>
            </a:r>
            <a:endParaRPr lang="en-US" altLang="zh-CN" dirty="0"/>
          </a:p>
          <a:p>
            <a:pPr lvl="1"/>
            <a:r>
              <a:rPr lang="zh-CN" altLang="en-US" dirty="0"/>
              <a:t>不能。</a:t>
            </a:r>
            <a:endParaRPr lang="en-US" altLang="zh-CN" dirty="0"/>
          </a:p>
          <a:p>
            <a:pPr lvl="1"/>
            <a:endParaRPr lang="zh-CN" altLang="en-US" dirty="0"/>
          </a:p>
          <a:p>
            <a:r>
              <a:rPr lang="zh-CN" altLang="en-US" dirty="0"/>
              <a:t>为什么？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584" y="274638"/>
            <a:ext cx="6840760" cy="1143000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欧拉路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欧拉路：从图中某个点出发，遍历整个图，图中每条边通过且只通过一次。</a:t>
            </a:r>
            <a:endParaRPr lang="zh-CN" altLang="en-US" dirty="0"/>
          </a:p>
          <a:p>
            <a:r>
              <a:rPr lang="zh-CN" altLang="en-US" dirty="0"/>
              <a:t>欧拉回路：起点和终点相同的欧拉路。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274" y="3573016"/>
            <a:ext cx="5570070" cy="2094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欧拉路问题：</a:t>
            </a:r>
            <a:endParaRPr lang="en-US" altLang="zh-CN" dirty="0"/>
          </a:p>
          <a:p>
            <a:pPr lvl="3"/>
            <a:r>
              <a:rPr lang="zh-CN" altLang="en-US" sz="3200" dirty="0"/>
              <a:t>是否存在欧拉路</a:t>
            </a:r>
            <a:endParaRPr lang="en-US" altLang="zh-CN" sz="3200" dirty="0"/>
          </a:p>
          <a:p>
            <a:pPr lvl="3"/>
            <a:r>
              <a:rPr lang="zh-CN" altLang="en-US" sz="3200" dirty="0"/>
              <a:t>打印出欧拉路</a:t>
            </a:r>
            <a:endParaRPr lang="en-US" altLang="zh-CN" sz="3200" dirty="0"/>
          </a:p>
          <a:p>
            <a:r>
              <a:rPr lang="zh-CN" altLang="en-US" dirty="0"/>
              <a:t>通过处理</a:t>
            </a:r>
            <a:r>
              <a:rPr lang="zh-CN" altLang="en-US" dirty="0">
                <a:solidFill>
                  <a:srgbClr val="0070C0"/>
                </a:solidFill>
              </a:rPr>
              <a:t>度</a:t>
            </a:r>
            <a:r>
              <a:rPr lang="zh-CN" altLang="en-US" dirty="0"/>
              <a:t>（</a:t>
            </a:r>
            <a:r>
              <a:rPr lang="en-US" altLang="zh-CN" dirty="0"/>
              <a:t>degree</a:t>
            </a:r>
            <a:r>
              <a:rPr lang="zh-CN" altLang="en-US" dirty="0"/>
              <a:t>）：一个点上连接的边的数量，称为这个点的度数。</a:t>
            </a:r>
            <a:endParaRPr lang="en-US" altLang="zh-CN" dirty="0"/>
          </a:p>
          <a:p>
            <a:r>
              <a:rPr lang="zh-CN" altLang="en-US" dirty="0"/>
              <a:t>在无向图中，如果度数是奇数，这个点称为</a:t>
            </a:r>
            <a:r>
              <a:rPr lang="zh-CN" altLang="en-US" dirty="0">
                <a:solidFill>
                  <a:srgbClr val="0070C0"/>
                </a:solidFill>
              </a:rPr>
              <a:t>奇点</a:t>
            </a:r>
            <a:r>
              <a:rPr lang="zh-CN" altLang="en-US" dirty="0"/>
              <a:t>，否则称为</a:t>
            </a:r>
            <a:r>
              <a:rPr lang="zh-CN" altLang="en-US" dirty="0">
                <a:solidFill>
                  <a:srgbClr val="0070C0"/>
                </a:solidFill>
              </a:rPr>
              <a:t>偶点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欧拉路和欧拉回路是否存在？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3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）无向连通图的判断条件</a:t>
            </a:r>
            <a:endParaRPr lang="en-US" altLang="zh-CN" sz="2800" dirty="0"/>
          </a:p>
          <a:p>
            <a:r>
              <a:rPr lang="zh-CN" altLang="en-US" sz="2800" dirty="0"/>
              <a:t>如果图中的点全都是偶点，则存在欧拉回路；任意一点都可以作为起点和终点。</a:t>
            </a:r>
            <a:endParaRPr lang="en-US" altLang="zh-CN" sz="2800" dirty="0"/>
          </a:p>
          <a:p>
            <a:r>
              <a:rPr lang="zh-CN" altLang="en-US" sz="2800" dirty="0"/>
              <a:t>如果只有</a:t>
            </a:r>
            <a:r>
              <a:rPr lang="en-US" altLang="zh-CN" sz="2800" dirty="0"/>
              <a:t>2</a:t>
            </a:r>
            <a:r>
              <a:rPr lang="zh-CN" altLang="en-US" sz="2800" dirty="0"/>
              <a:t>个奇点，则存在欧拉路，其中一个奇点是起点，另一个是终点。</a:t>
            </a:r>
            <a:endParaRPr lang="en-US" altLang="zh-CN" sz="2800" dirty="0"/>
          </a:p>
          <a:p>
            <a:r>
              <a:rPr lang="zh-CN" altLang="en-US" sz="2800" dirty="0"/>
              <a:t>不可能出现有奇数个奇点的无向图。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3010" name="Picture 2" descr="https://ss1.bdstatic.com/70cFuXSh_Q1YnxGkpoWK1HF6hhy/it/u=4202198200,281976563&amp;fm=26&amp;gp=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342101"/>
            <a:ext cx="7360485" cy="239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145435"/>
          </a:xfrm>
        </p:spPr>
        <p:txBody>
          <a:bodyPr/>
          <a:lstStyle/>
          <a:p>
            <a:r>
              <a:rPr lang="zh-CN" altLang="en-US" sz="2800" dirty="0"/>
              <a:t>把一个点上的出度记为</a:t>
            </a:r>
            <a:r>
              <a:rPr lang="en-US" altLang="zh-CN" sz="2800" dirty="0"/>
              <a:t>1</a:t>
            </a:r>
            <a:r>
              <a:rPr lang="zh-CN" altLang="en-US" sz="2800" dirty="0"/>
              <a:t>，入度记为 </a:t>
            </a:r>
            <a:r>
              <a:rPr lang="en-US" altLang="zh-CN" sz="2800" dirty="0"/>
              <a:t>-1</a:t>
            </a:r>
            <a:r>
              <a:rPr lang="zh-CN" altLang="en-US" sz="2800" dirty="0"/>
              <a:t>，这个点上所有出度和入度相加，就是它的度数。</a:t>
            </a:r>
            <a:endParaRPr lang="en-US" altLang="zh-CN" sz="2800" dirty="0"/>
          </a:p>
          <a:p>
            <a:r>
              <a:rPr lang="zh-CN" altLang="en-US" sz="2800" dirty="0"/>
              <a:t>一个有向图存在欧拉回路，当且仅当该图所有点的</a:t>
            </a:r>
            <a:r>
              <a:rPr lang="zh-CN" altLang="en-US" sz="2800" dirty="0">
                <a:solidFill>
                  <a:srgbClr val="0070C0"/>
                </a:solidFill>
              </a:rPr>
              <a:t>度数为零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如果只有一个度数为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的点，一个度数为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的点，其它所有点的度数为</a:t>
            </a:r>
            <a:r>
              <a:rPr lang="en-US" altLang="zh-CN" sz="2800" dirty="0"/>
              <a:t>0</a:t>
            </a:r>
            <a:r>
              <a:rPr lang="zh-CN" altLang="en-US" sz="2800" dirty="0"/>
              <a:t>，那么存在欧拉路径，其中度数为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的是起点，度数为 </a:t>
            </a:r>
            <a:r>
              <a:rPr lang="en-US" altLang="zh-CN" sz="2800" dirty="0"/>
              <a:t>-1</a:t>
            </a:r>
            <a:r>
              <a:rPr lang="zh-CN" altLang="en-US" sz="2800" dirty="0"/>
              <a:t>的是终点。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536764" y="6187976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1547664" y="387748"/>
            <a:ext cx="5562600" cy="562074"/>
          </a:xfrm>
        </p:spPr>
        <p:txBody>
          <a:bodyPr/>
          <a:lstStyle/>
          <a:p>
            <a:r>
              <a:rPr lang="zh-CN" altLang="en-US" sz="3200" dirty="0">
                <a:solidFill>
                  <a:srgbClr val="0070C0"/>
                </a:solidFill>
              </a:rPr>
              <a:t>（</a:t>
            </a:r>
            <a:r>
              <a:rPr lang="en-US" altLang="zh-CN" sz="3200" dirty="0">
                <a:solidFill>
                  <a:srgbClr val="0070C0"/>
                </a:solidFill>
              </a:rPr>
              <a:t>2</a:t>
            </a:r>
            <a:r>
              <a:rPr lang="zh-CN" altLang="en-US" sz="3200" dirty="0">
                <a:solidFill>
                  <a:srgbClr val="0070C0"/>
                </a:solidFill>
              </a:rPr>
              <a:t>）有向连通图的判断条件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pic>
        <p:nvPicPr>
          <p:cNvPr id="47108" name="Picture 4" descr="Image result for æåå¾ æ¬§æåè·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4278092"/>
            <a:ext cx="3057797" cy="246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8198" y="4285842"/>
            <a:ext cx="2857500" cy="245745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9712" y="476672"/>
            <a:ext cx="4906888" cy="922114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混合图欧拉路问题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有的图不是单纯的有向图或无向图，而是两者的混合，同时存在有向边和无向边。</a:t>
            </a:r>
            <a:endParaRPr lang="en-US" altLang="zh-CN" dirty="0"/>
          </a:p>
          <a:p>
            <a:r>
              <a:rPr lang="zh-CN" altLang="en-US" dirty="0"/>
              <a:t>比较困难，需要用</a:t>
            </a:r>
            <a:r>
              <a:rPr lang="zh-CN" altLang="en-US" dirty="0">
                <a:solidFill>
                  <a:srgbClr val="FF0000"/>
                </a:solidFill>
              </a:rPr>
              <a:t>最大流</a:t>
            </a:r>
            <a:r>
              <a:rPr lang="zh-CN" altLang="en-US" dirty="0"/>
              <a:t>求解。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6082" name="Picture 2" descr="https://timgsa.baidu.com/timg?image&amp;quality=80&amp;size=b9999_10000&amp;sec=1557417543543&amp;di=a1d2ecd86f908659b76bbf1105e618eb&amp;imgtype=0&amp;src=http%3A%2F%2Fstatic.zhulong.com%2Fdatabase%2Fnews%2F2006%2F11%2F07%2F441244860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874869"/>
            <a:ext cx="3106316" cy="1826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uva</a:t>
            </a:r>
            <a:r>
              <a:rPr lang="en-US" altLang="zh-CN" sz="3600" dirty="0">
                <a:solidFill>
                  <a:srgbClr val="0070C0"/>
                </a:solidFill>
              </a:rPr>
              <a:t> 10054 The Necklace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有</a:t>
            </a:r>
            <a:r>
              <a:rPr lang="en-US" altLang="zh-CN" dirty="0"/>
              <a:t>n</a:t>
            </a:r>
            <a:r>
              <a:rPr lang="zh-CN" altLang="en-US" dirty="0"/>
              <a:t>个珠子。每个珠子有两种颜色，分布在珠子的两边。一共有</a:t>
            </a:r>
            <a:r>
              <a:rPr lang="en-US" altLang="zh-CN" dirty="0"/>
              <a:t>50</a:t>
            </a:r>
            <a:r>
              <a:rPr lang="zh-CN" altLang="en-US" dirty="0"/>
              <a:t>种不同的颜色。</a:t>
            </a:r>
            <a:endParaRPr lang="en-US" altLang="zh-CN" dirty="0"/>
          </a:p>
          <a:p>
            <a:r>
              <a:rPr lang="zh-CN" altLang="en-US" dirty="0"/>
              <a:t>把这些珠子串起来，要求两个相邻的珠子接触的那部分颜色相同。</a:t>
            </a:r>
            <a:endParaRPr lang="en-US" altLang="zh-CN" dirty="0"/>
          </a:p>
          <a:p>
            <a:r>
              <a:rPr lang="zh-CN" altLang="en-US" dirty="0"/>
              <a:t>问是否能连成一个珠串项链？如果能，打印一种连法。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这一题是典型的无向图求欧拉回路。</a:t>
            </a:r>
            <a:endParaRPr lang="zh-CN" altLang="en-US" dirty="0"/>
          </a:p>
          <a:p>
            <a:r>
              <a:rPr lang="zh-CN" altLang="en-US" dirty="0"/>
              <a:t>首先，判断所有的点是否为偶点，如果存在奇点，则没有欧拉回路；</a:t>
            </a:r>
            <a:endParaRPr lang="en-US" altLang="zh-CN" dirty="0"/>
          </a:p>
          <a:p>
            <a:r>
              <a:rPr lang="zh-CN" altLang="en-US" dirty="0"/>
              <a:t>其次，判断所给的图是否连通，不连通也不是欧拉回路。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输出一个欧拉回路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对一个无向连通图做</a:t>
            </a:r>
            <a:r>
              <a:rPr lang="en-US" altLang="zh-CN" dirty="0"/>
              <a:t>DFS</a:t>
            </a:r>
            <a:r>
              <a:rPr lang="zh-CN" altLang="en-US" dirty="0"/>
              <a:t>，就输出了一个欧拉回路。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48132" name="Picture 4" descr="https://timgsa.baidu.com/timg?image&amp;quality=80&amp;size=b9999_10000&amp;sec=1557424919831&amp;di=7ac7fa42b12f182430b11b1248e552b0&amp;imgtype=0&amp;src=http%3A%2F%2Fs11.sinaimg.cn%2Fmiddle%2F9407ba86g7804f732b47a%2669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3212976"/>
            <a:ext cx="2546974" cy="216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08779"/>
            <a:ext cx="8229600" cy="634082"/>
          </a:xfrm>
        </p:spPr>
        <p:txBody>
          <a:bodyPr/>
          <a:lstStyle/>
          <a:p>
            <a:r>
              <a:rPr lang="en-US" altLang="zh-CN" sz="4000" dirty="0">
                <a:solidFill>
                  <a:srgbClr val="0070C0"/>
                </a:solidFill>
              </a:rPr>
              <a:t>DFS</a:t>
            </a:r>
            <a:r>
              <a:rPr lang="zh-CN" altLang="en-US" sz="4000" dirty="0">
                <a:solidFill>
                  <a:srgbClr val="0070C0"/>
                </a:solidFill>
              </a:rPr>
              <a:t>与欧拉回路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48679"/>
          </a:xfrm>
        </p:spPr>
        <p:txBody>
          <a:bodyPr/>
          <a:lstStyle/>
          <a:p>
            <a:r>
              <a:rPr lang="en-US" altLang="zh-CN" dirty="0"/>
              <a:t>DFS</a:t>
            </a:r>
            <a:r>
              <a:rPr lang="zh-CN" altLang="en-US" dirty="0"/>
              <a:t>的结果是一个欧拉回路。</a:t>
            </a:r>
            <a:endParaRPr lang="zh-CN" altLang="en-US" dirty="0"/>
          </a:p>
        </p:txBody>
      </p:sp>
      <p:pic>
        <p:nvPicPr>
          <p:cNvPr id="5" name="Picture 2" descr="C:\Users\luo\AppData\Local\Temp\ksohtml5984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2708920"/>
            <a:ext cx="7436914" cy="2878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墨迹 2"/>
          <p:cNvSpPr/>
          <p:nvPr/>
        </p:nvSpPr>
        <p:spPr bwMode="auto">
          <a:xfrm>
            <a:off x="1479600" y="2647800"/>
            <a:ext cx="6522120" cy="3441960"/>
          </a:xfrm>
        </p:spPr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544"/>
    </mc:Choice>
    <mc:Fallback>
      <p:transition spd="slow" advTm="129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图的应用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0156" y="1417638"/>
            <a:ext cx="8229600" cy="4525963"/>
          </a:xfrm>
        </p:spPr>
        <p:txBody>
          <a:bodyPr/>
          <a:lstStyle/>
          <a:p>
            <a:r>
              <a:rPr lang="zh-CN" altLang="en-US" dirty="0"/>
              <a:t>地图：路口、道路、过路费</a:t>
            </a:r>
            <a:r>
              <a:rPr lang="en-US" altLang="zh-CN" dirty="0"/>
              <a:t>…</a:t>
            </a:r>
            <a:endParaRPr lang="en-US" altLang="zh-CN" dirty="0"/>
          </a:p>
          <a:p>
            <a:r>
              <a:rPr lang="zh-CN" altLang="en-US" dirty="0"/>
              <a:t>计算机网络：路由协议</a:t>
            </a:r>
            <a:endParaRPr lang="en-US" altLang="zh-CN" dirty="0"/>
          </a:p>
          <a:p>
            <a:r>
              <a:rPr lang="zh-CN" altLang="en-US" dirty="0"/>
              <a:t>人际关系：</a:t>
            </a:r>
            <a:r>
              <a:rPr lang="zh-CN" altLang="en-US" sz="2800" dirty="0"/>
              <a:t>“六度空间理论”。</a:t>
            </a:r>
            <a:r>
              <a:rPr lang="zh-CN" altLang="en-US" sz="2400" dirty="0"/>
              <a:t>世界上任意两个人，最多通过五个中间人就能联系到。把人看成点，人和人之间的关系看成边，这就是一个图的连通性问题。</a:t>
            </a:r>
            <a:endParaRPr lang="zh-CN" altLang="en-US" sz="28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61199" y="634523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4818" name="Picture 2" descr="https://timgsa.baidu.com/timg?image&amp;quality=80&amp;size=b9999_10000&amp;sec=1557415510756&amp;di=0f8e51465b084822e49d6d77897ab3d4&amp;imgtype=0&amp;src=http%3A%2F%2Fmmbiz.qpic.cn%2Fmmbiz_jpg%2FVpWlzfiaz6NSVcCBicqgSSXgOzicoCrQ5UdTxd2pPldCfLmBT47O8wSC4T5ptpLCzqtl8MwZrUVunrMpyg8jBbiaZA%2F0%3Fwx_fmt%3D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3988306"/>
            <a:ext cx="3397428" cy="2362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9"/>
            <a:ext cx="8229600" cy="648072"/>
          </a:xfrm>
        </p:spPr>
        <p:txBody>
          <a:bodyPr/>
          <a:lstStyle/>
          <a:p>
            <a:r>
              <a:rPr lang="zh-CN" altLang="en-US" dirty="0"/>
              <a:t>练习：其他欧拉回路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0950" y="2000249"/>
            <a:ext cx="2119439" cy="3877023"/>
          </a:xfrm>
          <a:prstGeom prst="rect">
            <a:avLst/>
          </a:prstGeom>
        </p:spPr>
      </p:pic>
      <p:sp>
        <p:nvSpPr>
          <p:cNvPr id="9" name="墨迹 8"/>
          <p:cNvSpPr/>
          <p:nvPr/>
        </p:nvSpPr>
        <p:spPr bwMode="auto">
          <a:xfrm>
            <a:off x="3435480" y="1765080"/>
            <a:ext cx="2654640" cy="4248360"/>
          </a:xfrm>
        </p:spPr>
      </p:sp>
      <p:pic>
        <p:nvPicPr>
          <p:cNvPr id="10" name="音频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178"/>
    </mc:Choice>
    <mc:Fallback>
      <p:transition spd="slow" advTm="641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非递归</a:t>
            </a:r>
            <a:r>
              <a:rPr lang="en-US" altLang="zh-CN" sz="3600" dirty="0">
                <a:solidFill>
                  <a:srgbClr val="0070C0"/>
                </a:solidFill>
              </a:rPr>
              <a:t>DFS</a:t>
            </a:r>
            <a:r>
              <a:rPr lang="zh-CN" altLang="en-US" sz="3600" dirty="0">
                <a:solidFill>
                  <a:srgbClr val="0070C0"/>
                </a:solidFill>
              </a:rPr>
              <a:t>输出欧拉回路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dirty="0"/>
              <a:t>递归常见的问题是爆栈，如果数据很大，就不能直接用递归，需要</a:t>
            </a:r>
            <a:r>
              <a:rPr lang="zh-CN" altLang="en-US" sz="2400" dirty="0">
                <a:solidFill>
                  <a:srgbClr val="FF0000"/>
                </a:solidFill>
              </a:rPr>
              <a:t>手工写栈</a:t>
            </a:r>
            <a:r>
              <a:rPr lang="zh-CN" altLang="en-US" sz="2400" dirty="0"/>
              <a:t>模拟递归。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poj</a:t>
            </a:r>
            <a:r>
              <a:rPr lang="en-US" altLang="zh-CN" sz="2400" dirty="0"/>
              <a:t> 1780 “code”</a:t>
            </a:r>
            <a:r>
              <a:rPr lang="zh-CN" altLang="en-US" sz="2400" dirty="0"/>
              <a:t>。输入数字位数</a:t>
            </a:r>
            <a:r>
              <a:rPr lang="en-US" altLang="zh-CN" sz="2400" dirty="0"/>
              <a:t>n</a:t>
            </a:r>
            <a:r>
              <a:rPr lang="zh-CN" altLang="en-US" sz="2400" dirty="0"/>
              <a:t>，输出一串数字，其中包含所有可能的</a:t>
            </a:r>
            <a:r>
              <a:rPr lang="en-US" altLang="zh-CN" sz="2400" dirty="0"/>
              <a:t>n</a:t>
            </a:r>
            <a:r>
              <a:rPr lang="zh-CN" altLang="en-US" sz="2400" dirty="0"/>
              <a:t>位数字序列，而且只包含一次；用字典序输出。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分析：是欧拉回路问题。但是</a:t>
            </a:r>
            <a:r>
              <a:rPr lang="en-US" altLang="zh-CN" sz="2400" dirty="0"/>
              <a:t>n = 10</a:t>
            </a:r>
            <a:r>
              <a:rPr lang="en-US" altLang="zh-CN" sz="2400" baseline="30000" dirty="0"/>
              <a:t>6</a:t>
            </a:r>
            <a:r>
              <a:rPr lang="zh-CN" altLang="en-US" sz="2400" dirty="0"/>
              <a:t>，会爆栈。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hdu</a:t>
            </a:r>
            <a:r>
              <a:rPr lang="en-US" altLang="zh-CN" sz="2400" dirty="0"/>
              <a:t> 4850 “Wow! Such String!”</a:t>
            </a:r>
            <a:r>
              <a:rPr lang="zh-CN" altLang="en-US" sz="2400" dirty="0"/>
              <a:t>。用</a:t>
            </a:r>
            <a:r>
              <a:rPr lang="en-US" altLang="zh-CN" sz="2400" dirty="0"/>
              <a:t>26</a:t>
            </a:r>
            <a:r>
              <a:rPr lang="zh-CN" altLang="en-US" sz="2400" dirty="0"/>
              <a:t>个小写字母构造一个长度为</a:t>
            </a:r>
            <a:r>
              <a:rPr lang="en-US" altLang="zh-CN" sz="2400" dirty="0"/>
              <a:t>n</a:t>
            </a:r>
            <a:r>
              <a:rPr lang="zh-CN" altLang="en-US" sz="2400" dirty="0"/>
              <a:t>的串，其中任意长度为</a:t>
            </a:r>
            <a:r>
              <a:rPr lang="en-US" altLang="zh-CN" sz="2400" dirty="0"/>
              <a:t>4</a:t>
            </a:r>
            <a:r>
              <a:rPr lang="zh-CN" altLang="en-US" sz="2400" dirty="0"/>
              <a:t>的子串都不相同；</a:t>
            </a:r>
            <a:r>
              <a:rPr lang="en-US" altLang="zh-CN" sz="2400" dirty="0"/>
              <a:t>n ≤ 500000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分析：本题可能有</a:t>
            </a:r>
            <a:r>
              <a:rPr lang="en-US" altLang="zh-CN" sz="2400" dirty="0"/>
              <a:t>4</a:t>
            </a:r>
            <a:r>
              <a:rPr lang="en-US" altLang="zh-CN" sz="2400" baseline="30000" dirty="0"/>
              <a:t>26</a:t>
            </a:r>
            <a:r>
              <a:rPr lang="zh-CN" altLang="en-US" sz="2400" dirty="0"/>
              <a:t>个子串。这一题有不同解法，如果用</a:t>
            </a:r>
            <a:r>
              <a:rPr lang="en-US" altLang="zh-CN" sz="2400" dirty="0"/>
              <a:t>DFS</a:t>
            </a:r>
            <a:r>
              <a:rPr lang="zh-CN" altLang="en-US" sz="2400" dirty="0"/>
              <a:t>的话，也容易爆栈。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3600" dirty="0"/>
              <a:t>const int 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=</a:t>
            </a:r>
            <a:r>
              <a:rPr lang="en-US" altLang="zh-CN" sz="3600" dirty="0">
                <a:solidFill>
                  <a:srgbClr val="FF0000"/>
                </a:solidFill>
              </a:rPr>
              <a:t>1e6</a:t>
            </a:r>
            <a:r>
              <a:rPr lang="en-US" altLang="zh-CN" sz="3600" dirty="0"/>
              <a:t>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100" dirty="0"/>
          </a:p>
          <a:p>
            <a:pPr marL="0" indent="0">
              <a:buNone/>
            </a:pPr>
            <a:r>
              <a:rPr lang="zh-CN" altLang="en-US" sz="3600" dirty="0"/>
              <a:t>定义栈：</a:t>
            </a:r>
            <a:r>
              <a:rPr lang="en-US" altLang="zh-CN" sz="3600" dirty="0"/>
              <a:t>int Stack[</a:t>
            </a:r>
            <a:r>
              <a:rPr lang="en-US" altLang="zh-CN" sz="3600" dirty="0" err="1"/>
              <a:t>maxn</a:t>
            </a:r>
            <a:r>
              <a:rPr lang="en-US" altLang="zh-CN" sz="3600" dirty="0"/>
              <a:t>];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入栈：</a:t>
            </a:r>
            <a:r>
              <a:rPr lang="en-US" altLang="zh-CN" sz="3600" dirty="0"/>
              <a:t>Stack[top++]=value;</a:t>
            </a:r>
            <a:endParaRPr lang="en-US" altLang="zh-CN" sz="3600" dirty="0"/>
          </a:p>
          <a:p>
            <a:pPr marL="0" indent="0">
              <a:buNone/>
            </a:pPr>
            <a:endParaRPr lang="en-US" altLang="zh-CN" sz="1200" dirty="0"/>
          </a:p>
          <a:p>
            <a:pPr marL="0" indent="0">
              <a:buNone/>
            </a:pPr>
            <a:r>
              <a:rPr lang="zh-CN" altLang="en-US" sz="3600" dirty="0"/>
              <a:t>出栈：</a:t>
            </a:r>
            <a:r>
              <a:rPr lang="en-US" altLang="zh-CN" sz="3600" dirty="0"/>
              <a:t>d=Stack[--top];</a:t>
            </a:r>
            <a:endParaRPr lang="zh-CN" altLang="en-US" sz="3600" dirty="0"/>
          </a:p>
        </p:txBody>
      </p:sp>
      <p:sp>
        <p:nvSpPr>
          <p:cNvPr id="6" name="对话气泡: 矩形 5"/>
          <p:cNvSpPr/>
          <p:nvPr/>
        </p:nvSpPr>
        <p:spPr>
          <a:xfrm>
            <a:off x="6473428" y="3681471"/>
            <a:ext cx="2448272" cy="1656184"/>
          </a:xfrm>
          <a:prstGeom prst="wedgeRectCallout">
            <a:avLst>
              <a:gd name="adj1" fmla="val -111254"/>
              <a:gd name="adj2" fmla="val 6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>
                <a:solidFill>
                  <a:srgbClr val="FF0000"/>
                </a:solidFill>
              </a:rPr>
              <a:t>Stack[0]</a:t>
            </a:r>
            <a:r>
              <a:rPr lang="zh-CN" altLang="en-US" sz="2400" dirty="0">
                <a:solidFill>
                  <a:srgbClr val="FF0000"/>
                </a:solidFill>
              </a:rPr>
              <a:t>：栈的最底层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Stack[top]</a:t>
            </a:r>
            <a:r>
              <a:rPr lang="zh-CN" altLang="en-US" sz="2400" dirty="0">
                <a:solidFill>
                  <a:srgbClr val="FF0000"/>
                </a:solidFill>
              </a:rPr>
              <a:t>：栈的最顶层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7" name="墨迹 6"/>
          <p:cNvSpPr/>
          <p:nvPr/>
        </p:nvSpPr>
        <p:spPr bwMode="auto">
          <a:xfrm>
            <a:off x="2038320" y="2203200"/>
            <a:ext cx="5817240" cy="3219840"/>
          </a:xfrm>
        </p:spPr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440738" y="6154738"/>
            <a:ext cx="487362" cy="487362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23956" y="477267"/>
            <a:ext cx="8229600" cy="850106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手工写栈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668"/>
    </mc:Choice>
    <mc:Fallback>
      <p:transition spd="slow" advTm="57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4000" dirty="0">
                <a:solidFill>
                  <a:srgbClr val="FF0000"/>
                </a:solidFill>
              </a:rPr>
              <a:t>无向图的连通性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7787208" cy="4525963"/>
          </a:xfrm>
        </p:spPr>
        <p:txBody>
          <a:bodyPr/>
          <a:lstStyle/>
          <a:p>
            <a:r>
              <a:rPr lang="zh-CN" altLang="en-US" sz="2800" dirty="0"/>
              <a:t>无向图中所有能互通的点，组成了一个“</a:t>
            </a:r>
            <a:r>
              <a:rPr lang="zh-CN" altLang="en-US" sz="2800" dirty="0">
                <a:solidFill>
                  <a:srgbClr val="0070C0"/>
                </a:solidFill>
              </a:rPr>
              <a:t>连通分量</a:t>
            </a:r>
            <a:r>
              <a:rPr lang="zh-CN" altLang="en-US" sz="2800" dirty="0"/>
              <a:t>”。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割点</a:t>
            </a:r>
            <a:r>
              <a:rPr lang="zh-CN" altLang="en-US" sz="2800" dirty="0"/>
              <a:t>（</a:t>
            </a:r>
            <a:r>
              <a:rPr lang="en-US" altLang="zh-CN" sz="2800" dirty="0"/>
              <a:t>Cut vertex</a:t>
            </a:r>
            <a:r>
              <a:rPr lang="zh-CN" altLang="en-US" sz="2800" dirty="0"/>
              <a:t>）：在一个连通分量中，有一些关键的点，如果删除它，会把这个连通分量分成两个或更多。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割边</a:t>
            </a:r>
            <a:r>
              <a:rPr lang="zh-CN" altLang="en-US" sz="2800" dirty="0"/>
              <a:t>（</a:t>
            </a:r>
            <a:r>
              <a:rPr lang="en-US" altLang="zh-CN" sz="2800" dirty="0"/>
              <a:t>Cut edge</a:t>
            </a:r>
            <a:r>
              <a:rPr lang="zh-CN" altLang="en-US" sz="2800" dirty="0"/>
              <a:t>，又称为桥，</a:t>
            </a:r>
            <a:r>
              <a:rPr lang="en-US" altLang="zh-CN" sz="2800" dirty="0"/>
              <a:t>bridge</a:t>
            </a:r>
            <a:r>
              <a:rPr lang="zh-CN" altLang="en-US" sz="2800" dirty="0"/>
              <a:t>）：在一个连通分量中，如果删除一个边，把这个连通分量分成了两个。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双连通问题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b="1" dirty="0"/>
              <a:t>双连通</a:t>
            </a:r>
            <a:r>
              <a:rPr lang="zh-CN" altLang="en-US" sz="2800" dirty="0"/>
              <a:t>问题：如何实现一个没有割点和割边的图？</a:t>
            </a:r>
            <a:endParaRPr lang="en-US" altLang="zh-CN" sz="2800" dirty="0"/>
          </a:p>
          <a:p>
            <a:r>
              <a:rPr lang="zh-CN" altLang="en-US" sz="2800" dirty="0"/>
              <a:t>应用背景：例如计算机网络的可靠性问题，希望能在某些网络结点出故障的情况下，不影响整个网络的通畅。应该如何布置网络，才能不出现割点，并且部署的结点最少？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0178" name="Picture 2" descr="https://timgsa.baidu.com/timg?image&amp;quality=80&amp;size=b9999_10000&amp;sec=1557425040121&amp;di=738a4bc8fc71bef06ae499ea3ed05e73&amp;imgtype=0&amp;src=http%3A%2F%2Fwww.h3c.com.cn%2Fres%2F201012%2F23%2F20101223_1139195_image005_705341_30008_0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4492253"/>
            <a:ext cx="3457980" cy="2229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一个无向连通图</a:t>
            </a:r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，有多少个割点？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32622"/>
            <a:ext cx="8229600" cy="4525963"/>
          </a:xfrm>
        </p:spPr>
        <p:txBody>
          <a:bodyPr/>
          <a:lstStyle/>
          <a:p>
            <a:r>
              <a:rPr lang="zh-CN" altLang="en-US" sz="2800" dirty="0"/>
              <a:t>暴力方法：删除每个点，然后用</a:t>
            </a:r>
            <a:r>
              <a:rPr lang="en-US" altLang="zh-CN" sz="2800" dirty="0"/>
              <a:t>DFS</a:t>
            </a:r>
            <a:r>
              <a:rPr lang="zh-CN" altLang="en-US" sz="2800" dirty="0"/>
              <a:t>求连通性，如果连通分量变多，那么就是割点。</a:t>
            </a:r>
            <a:endParaRPr lang="en-US" altLang="zh-CN" sz="2800" dirty="0"/>
          </a:p>
          <a:p>
            <a:r>
              <a:rPr lang="zh-CN" altLang="en-US" sz="2800" dirty="0"/>
              <a:t>复杂度：</a:t>
            </a:r>
            <a:r>
              <a:rPr lang="en-US" altLang="zh-CN" sz="2800" dirty="0"/>
              <a:t>O(V(V+E))</a:t>
            </a:r>
            <a:r>
              <a:rPr lang="zh-CN" altLang="en-US" sz="2800" dirty="0"/>
              <a:t>，不好。</a:t>
            </a:r>
            <a:endParaRPr lang="en-US" altLang="zh-CN" sz="2800" dirty="0"/>
          </a:p>
          <a:p>
            <a:endParaRPr lang="en-US" altLang="zh-CN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772816"/>
            <a:ext cx="8229600" cy="4353347"/>
          </a:xfrm>
        </p:spPr>
        <p:txBody>
          <a:bodyPr/>
          <a:lstStyle/>
          <a:p>
            <a:r>
              <a:rPr lang="zh-CN" altLang="en-US" sz="2800" dirty="0"/>
              <a:t>在一个连通分量</a:t>
            </a:r>
            <a:r>
              <a:rPr lang="en-US" altLang="zh-CN" sz="2800" dirty="0"/>
              <a:t>G</a:t>
            </a:r>
            <a:r>
              <a:rPr lang="zh-CN" altLang="en-US" sz="2800" dirty="0"/>
              <a:t>中，对任意一个点</a:t>
            </a:r>
            <a:r>
              <a:rPr lang="en-US" altLang="zh-CN" sz="2800" dirty="0"/>
              <a:t>s</a:t>
            </a:r>
            <a:r>
              <a:rPr lang="zh-CN" altLang="en-US" sz="2800" dirty="0"/>
              <a:t>做</a:t>
            </a:r>
            <a:r>
              <a:rPr lang="en-US" altLang="zh-CN" sz="2800" dirty="0"/>
              <a:t>DFS</a:t>
            </a:r>
            <a:r>
              <a:rPr lang="zh-CN" altLang="en-US" sz="2800" dirty="0"/>
              <a:t>，能访问到所有点，产生一棵“深搜优先生成树”</a:t>
            </a:r>
            <a:r>
              <a:rPr lang="en-US" altLang="zh-CN" sz="2800" dirty="0"/>
              <a:t>T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0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1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的根结点</a:t>
            </a:r>
            <a:r>
              <a:rPr lang="en-US" altLang="zh-CN" sz="2800" dirty="0"/>
              <a:t>s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s</a:t>
            </a:r>
            <a:r>
              <a:rPr lang="zh-CN" altLang="en-US" sz="2800" dirty="0"/>
              <a:t>有</a:t>
            </a:r>
            <a:r>
              <a:rPr lang="en-US" altLang="zh-CN" sz="2800" dirty="0"/>
              <a:t>2</a:t>
            </a:r>
            <a:r>
              <a:rPr lang="zh-CN" altLang="en-US" sz="2800" dirty="0"/>
              <a:t>个或更多的子结点。</a:t>
            </a:r>
            <a:endParaRPr lang="en-US" altLang="zh-CN" sz="2800" dirty="0"/>
          </a:p>
          <a:p>
            <a:endParaRPr lang="en-US" altLang="zh-CN" sz="2000" dirty="0"/>
          </a:p>
          <a:p>
            <a:r>
              <a:rPr lang="zh-CN" altLang="en-US" sz="2800" dirty="0">
                <a:solidFill>
                  <a:srgbClr val="FF0000"/>
                </a:solidFill>
              </a:rPr>
              <a:t>定理</a:t>
            </a:r>
            <a:r>
              <a:rPr lang="en-US" altLang="zh-CN" sz="2800" dirty="0">
                <a:solidFill>
                  <a:srgbClr val="FF0000"/>
                </a:solidFill>
              </a:rPr>
              <a:t>2</a:t>
            </a:r>
            <a:r>
              <a:rPr lang="zh-CN" altLang="en-US" sz="2800" dirty="0"/>
              <a:t>：</a:t>
            </a:r>
            <a:r>
              <a:rPr lang="en-US" altLang="zh-CN" sz="2800" dirty="0"/>
              <a:t>T</a:t>
            </a:r>
            <a:r>
              <a:rPr lang="zh-CN" altLang="en-US" sz="2800" dirty="0"/>
              <a:t>的非根结点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是割点，当且仅当</a:t>
            </a:r>
            <a:r>
              <a:rPr lang="en-US" altLang="zh-CN" sz="2800" dirty="0"/>
              <a:t>u</a:t>
            </a:r>
            <a:r>
              <a:rPr lang="zh-CN" altLang="en-US" sz="2800" dirty="0"/>
              <a:t>存在一个子结点</a:t>
            </a:r>
            <a:r>
              <a:rPr lang="en-US" altLang="zh-CN" sz="2800" dirty="0"/>
              <a:t>v</a:t>
            </a:r>
            <a:r>
              <a:rPr lang="zh-CN" altLang="en-US" sz="2800" dirty="0"/>
              <a:t>，</a:t>
            </a:r>
            <a:r>
              <a:rPr lang="en-US" altLang="zh-CN" sz="2800" dirty="0"/>
              <a:t>v</a:t>
            </a:r>
            <a:r>
              <a:rPr lang="zh-CN" altLang="en-US" sz="2800" dirty="0"/>
              <a:t>及其后代都没有回退边连回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“深搜优先生成树”求割点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10874"/>
            <a:ext cx="8229600" cy="2574109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的根结点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是割点，当前仅当</a:t>
            </a:r>
            <a:r>
              <a:rPr lang="en-US" altLang="zh-CN" sz="2400" dirty="0"/>
              <a:t>s</a:t>
            </a:r>
            <a:r>
              <a:rPr lang="zh-CN" altLang="en-US" sz="2400" dirty="0"/>
              <a:t>有</a:t>
            </a:r>
            <a:r>
              <a:rPr lang="en-US" altLang="zh-CN" sz="2400" dirty="0"/>
              <a:t>2</a:t>
            </a:r>
            <a:r>
              <a:rPr lang="zh-CN" altLang="en-US" sz="2400" dirty="0"/>
              <a:t>个或更多的子结点。</a:t>
            </a:r>
            <a:endParaRPr lang="en-US" altLang="zh-CN" sz="2400" dirty="0"/>
          </a:p>
          <a:p>
            <a:r>
              <a:rPr lang="zh-CN" altLang="en-US" sz="2400" dirty="0"/>
              <a:t>证明：如果</a:t>
            </a:r>
            <a:r>
              <a:rPr lang="en-US" altLang="zh-CN" sz="2400" dirty="0"/>
              <a:t>s</a:t>
            </a:r>
            <a:r>
              <a:rPr lang="zh-CN" altLang="en-US" sz="2400" dirty="0"/>
              <a:t>是割点，它会把图分成不相连的几部分，这几个部分都会生成子树；如果</a:t>
            </a:r>
            <a:r>
              <a:rPr lang="en-US" altLang="zh-CN" sz="2400" dirty="0"/>
              <a:t>s</a:t>
            </a:r>
            <a:r>
              <a:rPr lang="zh-CN" altLang="en-US" sz="2400" dirty="0"/>
              <a:t>不是割点，它只会连接一个子树。</a:t>
            </a:r>
            <a:endParaRPr lang="en-US" altLang="zh-CN" sz="2400" dirty="0"/>
          </a:p>
          <a:p>
            <a:r>
              <a:rPr lang="zh-CN" altLang="en-US" sz="2400" dirty="0"/>
              <a:t>例如</a:t>
            </a:r>
            <a:r>
              <a:rPr lang="en-US" altLang="zh-CN" sz="2400" dirty="0"/>
              <a:t>a</a:t>
            </a:r>
            <a:r>
              <a:rPr lang="zh-CN" altLang="en-US" sz="2400" dirty="0"/>
              <a:t>的生成树，</a:t>
            </a:r>
            <a:r>
              <a:rPr lang="en-US" altLang="zh-CN" sz="2400" dirty="0"/>
              <a:t>a</a:t>
            </a:r>
            <a:r>
              <a:rPr lang="zh-CN" altLang="en-US" sz="2400" dirty="0"/>
              <a:t>点是割点，它有子结点</a:t>
            </a:r>
            <a:r>
              <a:rPr lang="en-US" altLang="zh-CN" sz="2400" dirty="0"/>
              <a:t>b</a:t>
            </a:r>
            <a:r>
              <a:rPr lang="zh-CN" altLang="en-US" sz="2400" dirty="0"/>
              <a:t>和</a:t>
            </a:r>
            <a:r>
              <a:rPr lang="en-US" altLang="zh-CN" sz="2400" dirty="0"/>
              <a:t>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229600" cy="5577483"/>
          </a:xfrm>
        </p:spPr>
        <p:txBody>
          <a:bodyPr/>
          <a:lstStyle/>
          <a:p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2</a:t>
            </a:r>
            <a:r>
              <a:rPr lang="zh-CN" altLang="en-US" sz="2400" dirty="0"/>
              <a:t>：</a:t>
            </a:r>
            <a:r>
              <a:rPr lang="en-US" altLang="zh-CN" sz="2400" dirty="0"/>
              <a:t>T</a:t>
            </a:r>
            <a:r>
              <a:rPr lang="zh-CN" altLang="en-US" sz="2400" dirty="0"/>
              <a:t>的非根结点</a:t>
            </a:r>
            <a:r>
              <a:rPr lang="en-US" altLang="zh-CN" sz="2400" dirty="0"/>
              <a:t>u</a:t>
            </a:r>
            <a:r>
              <a:rPr lang="zh-CN" altLang="en-US" sz="2400" dirty="0"/>
              <a:t>是割点，当且仅当</a:t>
            </a:r>
            <a:r>
              <a:rPr lang="en-US" altLang="zh-CN" sz="2400" dirty="0"/>
              <a:t>u</a:t>
            </a:r>
            <a:r>
              <a:rPr lang="zh-CN" altLang="en-US" sz="2400" dirty="0"/>
              <a:t>存在一个子结点</a:t>
            </a:r>
            <a:r>
              <a:rPr lang="en-US" altLang="zh-CN" sz="2400" dirty="0"/>
              <a:t>v</a:t>
            </a:r>
            <a:r>
              <a:rPr lang="zh-CN" altLang="en-US" sz="2400" dirty="0"/>
              <a:t>，</a:t>
            </a:r>
            <a:r>
              <a:rPr lang="en-US" altLang="zh-CN" sz="2400" dirty="0"/>
              <a:t>v</a:t>
            </a:r>
            <a:r>
              <a:rPr lang="zh-CN" altLang="en-US" sz="2400" dirty="0"/>
              <a:t>及其后代都没有回退边连回</a:t>
            </a:r>
            <a:r>
              <a:rPr lang="en-US" altLang="zh-CN" sz="2400" dirty="0"/>
              <a:t>u</a:t>
            </a:r>
            <a:r>
              <a:rPr lang="zh-CN" altLang="en-US" sz="2400" dirty="0"/>
              <a:t>的祖先。</a:t>
            </a:r>
            <a:endParaRPr lang="zh-CN" altLang="en-US" sz="2400" dirty="0"/>
          </a:p>
          <a:p>
            <a:r>
              <a:rPr lang="zh-CN" altLang="en-US" sz="2400" dirty="0"/>
              <a:t>证明：</a:t>
            </a:r>
            <a:r>
              <a:rPr lang="zh-CN" altLang="en-US" sz="2800" dirty="0"/>
              <a:t>如果</a:t>
            </a:r>
            <a:r>
              <a:rPr lang="en-US" altLang="zh-CN" sz="2800" dirty="0"/>
              <a:t>u</a:t>
            </a:r>
            <a:r>
              <a:rPr lang="zh-CN" altLang="en-US" sz="2800" dirty="0"/>
              <a:t>是割点，它会把图分成</a:t>
            </a:r>
            <a:r>
              <a:rPr lang="en-US" altLang="zh-CN" sz="2800" dirty="0"/>
              <a:t>2</a:t>
            </a:r>
            <a:r>
              <a:rPr lang="zh-CN" altLang="en-US" sz="2800" dirty="0"/>
              <a:t>部分或更多，其中至少一个后代肯定没有通过其它边连回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的祖先，否则图就就不会被分开了。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37421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22211"/>
            <a:ext cx="8229600" cy="1800200"/>
          </a:xfrm>
        </p:spPr>
        <p:txBody>
          <a:bodyPr/>
          <a:lstStyle/>
          <a:p>
            <a:r>
              <a:rPr lang="zh-CN" altLang="en-US" sz="2400" dirty="0"/>
              <a:t>例如右图中的</a:t>
            </a:r>
            <a:r>
              <a:rPr lang="en-US" altLang="zh-CN" sz="2400" dirty="0"/>
              <a:t>c</a:t>
            </a:r>
            <a:r>
              <a:rPr lang="zh-CN" altLang="en-US" sz="2400" dirty="0"/>
              <a:t>点，它的子结点只有一个</a:t>
            </a:r>
            <a:r>
              <a:rPr lang="en-US" altLang="zh-CN" sz="2400" dirty="0"/>
              <a:t>e</a:t>
            </a:r>
            <a:r>
              <a:rPr lang="zh-CN" altLang="en-US" sz="2400" dirty="0"/>
              <a:t>，而</a:t>
            </a:r>
            <a:r>
              <a:rPr lang="en-US" altLang="zh-CN" sz="2400" dirty="0"/>
              <a:t>e</a:t>
            </a:r>
            <a:r>
              <a:rPr lang="zh-CN" altLang="en-US" sz="2400" dirty="0"/>
              <a:t>后面有个子结点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有回退边连回了根结点</a:t>
            </a:r>
            <a:r>
              <a:rPr lang="en-US" altLang="zh-CN" sz="2400" dirty="0"/>
              <a:t>a</a:t>
            </a:r>
            <a:r>
              <a:rPr lang="zh-CN" altLang="en-US" sz="2400" dirty="0"/>
              <a:t>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en-US" altLang="zh-CN" sz="2400" dirty="0"/>
          </a:p>
          <a:p>
            <a:r>
              <a:rPr lang="zh-CN" altLang="en-US" sz="2400" dirty="0"/>
              <a:t>再看</a:t>
            </a:r>
            <a:r>
              <a:rPr lang="en-US" altLang="zh-CN" sz="2400" dirty="0"/>
              <a:t>e</a:t>
            </a:r>
            <a:r>
              <a:rPr lang="zh-CN" altLang="en-US" sz="2400" dirty="0"/>
              <a:t>点，有一个子结点</a:t>
            </a:r>
            <a:r>
              <a:rPr lang="en-US" altLang="zh-CN" sz="2400" dirty="0"/>
              <a:t>g</a:t>
            </a:r>
            <a:r>
              <a:rPr lang="zh-CN" altLang="en-US" sz="2400" dirty="0"/>
              <a:t>，没有回退边连回</a:t>
            </a:r>
            <a:r>
              <a:rPr lang="en-US" altLang="zh-CN" sz="2400" dirty="0"/>
              <a:t>e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e</a:t>
            </a:r>
            <a:r>
              <a:rPr lang="zh-CN" altLang="en-US" sz="2400" dirty="0"/>
              <a:t>是割点。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7410" name="Picture 2" descr="C:\Users\luo\AppData\Local\Temp\ksohtml13332\wps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2852936"/>
            <a:ext cx="5771601" cy="3061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树：一种特殊的图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树，即连通无环图</a:t>
            </a:r>
            <a:endParaRPr lang="en-US" altLang="zh-CN" dirty="0"/>
          </a:p>
          <a:p>
            <a:r>
              <a:rPr lang="zh-CN" altLang="en-US" dirty="0"/>
              <a:t>树的结点从根开始，层层扩展子树，是一种层次关系，这种层次关系，保证了树上的结点不会出现环路。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248400" y="6317567"/>
            <a:ext cx="2895600" cy="47625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35842" name="Picture 2" descr="https://timgsa.baidu.com/timg?image&amp;quality=80&amp;size=b9999_10000&amp;sec=1557415629105&amp;di=a3dd780c0983ea4aed89460c26e745ca&amp;imgtype=0&amp;src=http%3A%2F%2Fyzhtml01.book118.com%2F2016%2F11%2F17%2F10%2F43307477%2F13.files%2Ffile0001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3863181"/>
            <a:ext cx="4286525" cy="261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编程实现定理</a:t>
            </a:r>
            <a:r>
              <a:rPr lang="en-US" altLang="zh-CN" sz="3600" dirty="0">
                <a:solidFill>
                  <a:srgbClr val="0070C0"/>
                </a:solidFill>
              </a:rPr>
              <a:t>2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设</a:t>
            </a:r>
            <a:r>
              <a:rPr lang="en-US" altLang="zh-CN" sz="2800" dirty="0"/>
              <a:t>u</a:t>
            </a:r>
            <a:r>
              <a:rPr lang="zh-CN" altLang="en-US" sz="2800" dirty="0"/>
              <a:t>的一个直接后代是</a:t>
            </a:r>
            <a:r>
              <a:rPr lang="en-US" altLang="zh-CN" sz="2800" dirty="0"/>
              <a:t>v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num[u]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DFS</a:t>
            </a:r>
            <a:r>
              <a:rPr lang="zh-CN" altLang="en-US" sz="2800" dirty="0"/>
              <a:t>对每个点的访问顺序，</a:t>
            </a:r>
            <a:r>
              <a:rPr lang="en-US" altLang="zh-CN" sz="2800" dirty="0"/>
              <a:t>num</a:t>
            </a:r>
            <a:r>
              <a:rPr lang="zh-CN" altLang="en-US" sz="2800" dirty="0"/>
              <a:t>值随着递推深度增加而变大。</a:t>
            </a:r>
            <a:endParaRPr lang="zh-CN" altLang="en-US" sz="2800" dirty="0"/>
          </a:p>
          <a:p>
            <a:r>
              <a:rPr lang="zh-CN" altLang="en-US" sz="2800" dirty="0"/>
              <a:t>定义</a:t>
            </a:r>
            <a:r>
              <a:rPr lang="en-US" altLang="zh-CN" sz="2800" dirty="0"/>
              <a:t>low[v]</a:t>
            </a:r>
            <a:r>
              <a:rPr lang="zh-CN" altLang="en-US" sz="2800" dirty="0"/>
              <a:t>，记录</a:t>
            </a:r>
            <a:r>
              <a:rPr lang="en-US" altLang="zh-CN" sz="2800" dirty="0"/>
              <a:t>v</a:t>
            </a:r>
            <a:r>
              <a:rPr lang="zh-CN" altLang="en-US" sz="2800" dirty="0"/>
              <a:t>和</a:t>
            </a:r>
            <a:r>
              <a:rPr lang="en-US" altLang="zh-CN" sz="2800" dirty="0"/>
              <a:t>v</a:t>
            </a:r>
            <a:r>
              <a:rPr lang="zh-CN" altLang="en-US" sz="2800" dirty="0"/>
              <a:t>的后代能连回到的祖先的</a:t>
            </a:r>
            <a:r>
              <a:rPr lang="en-US" altLang="zh-CN" sz="2800" dirty="0"/>
              <a:t>num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r>
              <a:rPr lang="zh-CN" altLang="en-US" sz="2800" dirty="0"/>
              <a:t>只要</a:t>
            </a:r>
            <a:r>
              <a:rPr lang="en-US" altLang="zh-CN" sz="2800" dirty="0"/>
              <a:t>low[v] ≥ num[u]</a:t>
            </a:r>
            <a:r>
              <a:rPr lang="zh-CN" altLang="en-US" sz="2800" dirty="0"/>
              <a:t>，就说明在</a:t>
            </a:r>
            <a:r>
              <a:rPr lang="en-US" altLang="zh-CN" sz="2800" dirty="0"/>
              <a:t>v</a:t>
            </a:r>
            <a:r>
              <a:rPr lang="zh-CN" altLang="en-US" sz="2800" dirty="0"/>
              <a:t>这个支路上，没有回退边连回</a:t>
            </a:r>
            <a:r>
              <a:rPr lang="en-US" altLang="zh-CN" sz="2800" dirty="0"/>
              <a:t>u</a:t>
            </a:r>
            <a:r>
              <a:rPr lang="zh-CN" altLang="en-US" sz="2800" dirty="0"/>
              <a:t>的祖先，最多退到</a:t>
            </a:r>
            <a:r>
              <a:rPr lang="en-US" altLang="zh-CN" sz="2800" dirty="0"/>
              <a:t>u</a:t>
            </a:r>
            <a:r>
              <a:rPr lang="zh-CN" altLang="en-US" sz="2800" dirty="0"/>
              <a:t>本身。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363272" cy="55054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例：令</a:t>
            </a:r>
            <a:r>
              <a:rPr lang="en-US" altLang="zh-CN" sz="2800" dirty="0"/>
              <a:t>low[u]</a:t>
            </a:r>
            <a:r>
              <a:rPr lang="zh-CN" altLang="en-US" sz="2800" dirty="0"/>
              <a:t>的初始值等于</a:t>
            </a:r>
            <a:r>
              <a:rPr lang="en-US" altLang="zh-CN" sz="2800" dirty="0"/>
              <a:t>num[u]</a:t>
            </a:r>
            <a:r>
              <a:rPr lang="zh-CN" altLang="en-US" sz="2800" dirty="0"/>
              <a:t>，即连到自己。</a:t>
            </a:r>
            <a:endParaRPr lang="en-US" altLang="zh-CN" sz="2800" dirty="0"/>
          </a:p>
          <a:p>
            <a:r>
              <a:rPr lang="zh-CN" altLang="en-US" sz="2800" dirty="0"/>
              <a:t>左图没有回退边。</a:t>
            </a:r>
            <a:r>
              <a:rPr lang="en-US" altLang="zh-CN" sz="2800" dirty="0"/>
              <a:t>b</a:t>
            </a:r>
            <a:r>
              <a:rPr lang="zh-CN" altLang="en-US" sz="2800" dirty="0"/>
              <a:t>的后代是</a:t>
            </a:r>
            <a:r>
              <a:rPr lang="en-US" altLang="zh-CN" sz="2800" dirty="0"/>
              <a:t>c</a:t>
            </a:r>
            <a:r>
              <a:rPr lang="zh-CN" altLang="en-US" sz="2800" dirty="0"/>
              <a:t>，</a:t>
            </a:r>
            <a:r>
              <a:rPr lang="en-US" altLang="zh-CN" sz="2800" dirty="0"/>
              <a:t>low[c]=3</a:t>
            </a:r>
            <a:r>
              <a:rPr lang="zh-CN" altLang="en-US" sz="2800" dirty="0"/>
              <a:t>，</a:t>
            </a:r>
            <a:r>
              <a:rPr lang="en-US" altLang="zh-CN" sz="2800" dirty="0"/>
              <a:t>num[b]=2</a:t>
            </a:r>
            <a:r>
              <a:rPr lang="zh-CN" altLang="en-US" sz="2800" dirty="0"/>
              <a:t>，有</a:t>
            </a:r>
            <a:r>
              <a:rPr lang="en-US" altLang="zh-CN" sz="2800" dirty="0"/>
              <a:t>low[c] ≥ num[b]</a:t>
            </a:r>
            <a:r>
              <a:rPr lang="zh-CN" altLang="en-US" sz="2800" dirty="0"/>
              <a:t>，说明</a:t>
            </a:r>
            <a:r>
              <a:rPr lang="en-US" altLang="zh-CN" sz="2800" dirty="0"/>
              <a:t>b</a:t>
            </a:r>
            <a:r>
              <a:rPr lang="zh-CN" altLang="en-US" sz="2800" dirty="0"/>
              <a:t>的支路</a:t>
            </a:r>
            <a:r>
              <a:rPr lang="en-US" altLang="zh-CN" sz="2800" dirty="0"/>
              <a:t>c</a:t>
            </a:r>
            <a:r>
              <a:rPr lang="zh-CN" altLang="en-US" sz="2800" dirty="0"/>
              <a:t>上，没有回退边连回去，所以</a:t>
            </a:r>
            <a:r>
              <a:rPr lang="en-US" altLang="zh-CN" sz="2800" dirty="0"/>
              <a:t>b</a:t>
            </a:r>
            <a:r>
              <a:rPr lang="zh-CN" altLang="en-US" sz="2800" dirty="0"/>
              <a:t>是割点。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212976"/>
            <a:ext cx="4900414" cy="251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29600" cy="5865515"/>
          </a:xfrm>
        </p:spPr>
        <p:txBody>
          <a:bodyPr/>
          <a:lstStyle/>
          <a:p>
            <a:r>
              <a:rPr lang="zh-CN" altLang="en-US" sz="2400" dirty="0"/>
              <a:t>在右图中，观察</a:t>
            </a:r>
            <a:r>
              <a:rPr lang="en-US" altLang="zh-CN" sz="2400" dirty="0"/>
              <a:t>low[]</a:t>
            </a:r>
            <a:r>
              <a:rPr lang="zh-CN" altLang="en-US" sz="2400" dirty="0"/>
              <a:t>是如何更新的。</a:t>
            </a:r>
            <a:endParaRPr lang="en-US" altLang="zh-CN" sz="2400" dirty="0"/>
          </a:p>
          <a:p>
            <a:r>
              <a:rPr lang="en-US" altLang="zh-CN" sz="2400" dirty="0"/>
              <a:t>d</a:t>
            </a:r>
            <a:r>
              <a:rPr lang="zh-CN" altLang="en-US" sz="2400" dirty="0"/>
              <a:t>是递归最深处的点，它的</a:t>
            </a:r>
            <a:r>
              <a:rPr lang="en-US" altLang="zh-CN" sz="2400" dirty="0"/>
              <a:t>num[d] = 4</a:t>
            </a:r>
            <a:r>
              <a:rPr lang="zh-CN" altLang="en-US" sz="2400" dirty="0"/>
              <a:t>，它有回退边连到</a:t>
            </a:r>
            <a:r>
              <a:rPr lang="en-US" altLang="zh-CN" sz="2400" dirty="0"/>
              <a:t>b</a:t>
            </a:r>
            <a:r>
              <a:rPr lang="zh-CN" altLang="en-US" sz="2400" dirty="0"/>
              <a:t>，</a:t>
            </a:r>
            <a:r>
              <a:rPr lang="en-US" altLang="zh-CN" sz="2400" dirty="0"/>
              <a:t>low[d]</a:t>
            </a:r>
            <a:r>
              <a:rPr lang="zh-CN" altLang="en-US" sz="2400" dirty="0"/>
              <a:t>初始值是</a:t>
            </a:r>
            <a:r>
              <a:rPr lang="en-US" altLang="zh-CN" sz="2400" dirty="0"/>
              <a:t>4</a:t>
            </a:r>
            <a:r>
              <a:rPr lang="zh-CN" altLang="en-US" sz="2400" dirty="0"/>
              <a:t>，更新为：</a:t>
            </a:r>
            <a:r>
              <a:rPr lang="en-US" altLang="zh-CN" sz="2400" dirty="0"/>
              <a:t>low[d] = num[b] = 2</a:t>
            </a:r>
            <a:r>
              <a:rPr lang="zh-CN" altLang="en-US" sz="2400" dirty="0"/>
              <a:t>，表示有回退边到</a:t>
            </a:r>
            <a:r>
              <a:rPr lang="en-US" altLang="zh-CN" sz="2400" dirty="0"/>
              <a:t>b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d</a:t>
            </a:r>
            <a:r>
              <a:rPr lang="zh-CN" altLang="en-US" sz="2400" dirty="0"/>
              <a:t>递归回到</a:t>
            </a:r>
            <a:r>
              <a:rPr lang="en-US" altLang="zh-CN" sz="2400" dirty="0"/>
              <a:t>c</a:t>
            </a:r>
            <a:r>
              <a:rPr lang="zh-CN" altLang="en-US" sz="2400" dirty="0"/>
              <a:t>，</a:t>
            </a:r>
            <a:r>
              <a:rPr lang="en-US" altLang="zh-CN" sz="2400" dirty="0"/>
              <a:t>low[c]</a:t>
            </a:r>
            <a:r>
              <a:rPr lang="zh-CN" altLang="en-US" sz="2400" dirty="0"/>
              <a:t>更新为</a:t>
            </a:r>
            <a:r>
              <a:rPr lang="en-US" altLang="zh-CN" sz="2400" dirty="0"/>
              <a:t>low[c] = low[d] = 2</a:t>
            </a:r>
            <a:r>
              <a:rPr lang="zh-CN" altLang="en-US" sz="2400" dirty="0"/>
              <a:t>，表示</a:t>
            </a:r>
            <a:r>
              <a:rPr lang="en-US" altLang="zh-CN" sz="2400" dirty="0"/>
              <a:t>c</a:t>
            </a:r>
            <a:r>
              <a:rPr lang="zh-CN" altLang="en-US" sz="2400" dirty="0"/>
              <a:t>通过后代能回退到</a:t>
            </a:r>
            <a:r>
              <a:rPr lang="en-US" altLang="zh-CN" sz="2400" dirty="0"/>
              <a:t>b</a:t>
            </a:r>
            <a:r>
              <a:rPr lang="zh-CN" altLang="en-US" sz="2400" dirty="0"/>
              <a:t>。以上是</a:t>
            </a:r>
            <a:r>
              <a:rPr lang="en-US" altLang="zh-CN" sz="2400" dirty="0"/>
              <a:t>low[]</a:t>
            </a:r>
            <a:r>
              <a:rPr lang="zh-CN" altLang="en-US" sz="2400" dirty="0"/>
              <a:t>的更新过程。继续考察</a:t>
            </a:r>
            <a:r>
              <a:rPr lang="en-US" altLang="zh-CN" sz="2400" dirty="0"/>
              <a:t>c</a:t>
            </a:r>
            <a:r>
              <a:rPr lang="zh-CN" altLang="en-US" sz="2400" dirty="0"/>
              <a:t>：由于</a:t>
            </a:r>
            <a:r>
              <a:rPr lang="en-US" altLang="zh-CN" sz="2400" dirty="0"/>
              <a:t>low[d] = 2</a:t>
            </a:r>
            <a:r>
              <a:rPr lang="zh-CN" altLang="en-US" sz="2400" dirty="0"/>
              <a:t>，</a:t>
            </a:r>
            <a:r>
              <a:rPr lang="en-US" altLang="zh-CN" sz="2400" dirty="0"/>
              <a:t>num[c] = 3</a:t>
            </a:r>
            <a:r>
              <a:rPr lang="zh-CN" altLang="en-US" sz="2400" dirty="0"/>
              <a:t>，说明</a:t>
            </a:r>
            <a:r>
              <a:rPr lang="en-US" altLang="zh-CN" sz="2400" dirty="0"/>
              <a:t>c</a:t>
            </a:r>
            <a:r>
              <a:rPr lang="zh-CN" altLang="en-US" sz="2400" dirty="0"/>
              <a:t>的后代</a:t>
            </a:r>
            <a:r>
              <a:rPr lang="en-US" altLang="zh-CN" sz="2400" dirty="0"/>
              <a:t>d</a:t>
            </a:r>
            <a:r>
              <a:rPr lang="zh-CN" altLang="en-US" sz="2400" dirty="0"/>
              <a:t>有回退边连到了</a:t>
            </a:r>
            <a:r>
              <a:rPr lang="en-US" altLang="zh-CN" sz="2400" dirty="0"/>
              <a:t>c</a:t>
            </a:r>
            <a:r>
              <a:rPr lang="zh-CN" altLang="en-US" sz="2400" dirty="0"/>
              <a:t>的祖先，所以</a:t>
            </a:r>
            <a:r>
              <a:rPr lang="en-US" altLang="zh-CN" sz="2400" dirty="0"/>
              <a:t>c</a:t>
            </a:r>
            <a:r>
              <a:rPr lang="zh-CN" altLang="en-US" sz="2400" dirty="0"/>
              <a:t>不是割点。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18434" name="Picture 2" descr="C:\Users\luo\AppData\Local\Temp\ksohtml13332\wps2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677891"/>
            <a:ext cx="4770453" cy="244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1144  network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输入一个无向图，求割点数量。</a:t>
            </a:r>
            <a:endParaRPr lang="zh-CN" altLang="en-US" sz="2400" dirty="0"/>
          </a:p>
          <a:p>
            <a:r>
              <a:rPr lang="zh-CN" altLang="en-US" sz="2400" dirty="0"/>
              <a:t>一个电话线公司正在建立一个电话线缆网络。他们用线缆连接了若干个地点，这些线是双向的，每个地点都有一个电话交换机。从每个地点都能通过线缆到达其他任意的地点，并不一定直接连接，可以通过若干个交换机来到达目的地。有时候某个地点供电出问题时，交换机会停止工作。工作人员意识到，除非这个地点是不可达的，否则它还会导致一些其它的地点不能互相通讯。称这个地点为关键点。工作人员想要写一个程序找到所有关键点的数量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代码：用</a:t>
            </a:r>
            <a:r>
              <a:rPr lang="en-US" altLang="zh-CN" sz="2800" dirty="0"/>
              <a:t>int </a:t>
            </a:r>
            <a:r>
              <a:rPr lang="en-US" altLang="zh-CN" sz="2800" dirty="0" err="1"/>
              <a:t>dfn</a:t>
            </a:r>
            <a:r>
              <a:rPr lang="zh-CN" altLang="en-US" sz="2800" dirty="0"/>
              <a:t>记录进入递归的顺序（也称为时间戳），然后赋值给这个递归中点</a:t>
            </a:r>
            <a:r>
              <a:rPr lang="en-US" altLang="zh-CN" sz="2800" dirty="0"/>
              <a:t>u</a:t>
            </a:r>
            <a:r>
              <a:rPr lang="zh-CN" altLang="en-US" sz="2800" dirty="0"/>
              <a:t>的</a:t>
            </a:r>
            <a:r>
              <a:rPr lang="en-US" altLang="zh-CN" sz="2800" dirty="0"/>
              <a:t>num[u]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20072" y="3501007"/>
          <a:ext cx="2088232" cy="12538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66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156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20072" y="3501007"/>
                        <a:ext cx="2088232" cy="12538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无向图：</a:t>
            </a:r>
            <a:r>
              <a:rPr lang="zh-CN" altLang="en-US" sz="3600" dirty="0">
                <a:solidFill>
                  <a:srgbClr val="0070C0"/>
                </a:solidFill>
              </a:rPr>
              <a:t>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r>
              <a:rPr lang="zh-CN" altLang="en-US" sz="2800" dirty="0"/>
              <a:t>在一个连通图中，选任意两点，如果它们之间至少存在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条“点不重复”的路径，称为</a:t>
            </a:r>
            <a:r>
              <a:rPr lang="zh-CN" altLang="en-US" sz="2800" dirty="0">
                <a:solidFill>
                  <a:srgbClr val="0070C0"/>
                </a:solidFill>
              </a:rPr>
              <a:t>点双连通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一个图中的点双连通极大子图称为“</a:t>
            </a:r>
            <a:r>
              <a:rPr lang="zh-CN" altLang="en-US" sz="2800" dirty="0">
                <a:solidFill>
                  <a:srgbClr val="FF0000"/>
                </a:solidFill>
              </a:rPr>
              <a:t>点双连通分量</a:t>
            </a:r>
            <a:r>
              <a:rPr lang="zh-CN" altLang="en-US" sz="2800" dirty="0"/>
              <a:t>”。</a:t>
            </a:r>
            <a:endParaRPr lang="en-US" altLang="zh-CN" sz="2800" dirty="0"/>
          </a:p>
          <a:p>
            <a:r>
              <a:rPr lang="zh-CN" altLang="en-US" sz="2800" dirty="0"/>
              <a:t>点双连通分量中去掉任意一个点，其它点仍然是连通的。</a:t>
            </a:r>
            <a:endParaRPr lang="en-US" altLang="zh-CN" sz="2800" dirty="0"/>
          </a:p>
          <a:p>
            <a:r>
              <a:rPr lang="zh-CN" altLang="en-US" sz="2800" dirty="0"/>
              <a:t>点双连通分量中没有割点。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r>
              <a:rPr lang="zh-CN" altLang="en-US" sz="2800" dirty="0"/>
              <a:t>“</a:t>
            </a:r>
            <a:r>
              <a:rPr lang="zh-CN" altLang="en-US" sz="2800" dirty="0">
                <a:solidFill>
                  <a:srgbClr val="FF0000"/>
                </a:solidFill>
              </a:rPr>
              <a:t>边双连通分量</a:t>
            </a:r>
            <a:r>
              <a:rPr lang="zh-CN" altLang="en-US" sz="2800" dirty="0"/>
              <a:t>”，如果任意两点之间，至少存在</a:t>
            </a:r>
            <a:r>
              <a:rPr lang="en-US" altLang="zh-CN" sz="2800" dirty="0"/>
              <a:t>2</a:t>
            </a:r>
            <a:r>
              <a:rPr lang="zh-CN" altLang="en-US" sz="2800" dirty="0"/>
              <a:t>条“边不重复”的路径，称为“边双连通”。</a:t>
            </a:r>
            <a:endParaRPr lang="en-US" altLang="zh-CN" sz="2800" dirty="0"/>
          </a:p>
          <a:p>
            <a:r>
              <a:rPr lang="zh-CN" altLang="en-US" sz="2800" dirty="0"/>
              <a:t>边双连通图中，去掉任意一个边，图仍然是连通的。</a:t>
            </a:r>
            <a:endParaRPr lang="en-US" altLang="zh-CN" sz="2800" dirty="0"/>
          </a:p>
          <a:p>
            <a:r>
              <a:rPr lang="zh-CN" altLang="en-US" sz="2800" dirty="0"/>
              <a:t>边双连通图中没有割边。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1202" name="Picture 2" descr="https://timgsa.baidu.com/timg?image&amp;quality=80&amp;size=b9999_10000&amp;sec=1557425358305&amp;di=37022b689cd5a7c663649c367a3a388a&amp;imgtype=0&amp;src=http%3A%2F%2F5b0988e595225.cdn.sohucs.com%2Fq_70%2Cc_zoom%2Cw_640%2Fimages%2F20181122%2F3acdf8dcbcc6457cbe67cef9dbb8e9bc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3933056"/>
            <a:ext cx="4551065" cy="2538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一个无向图</a:t>
            </a:r>
            <a:r>
              <a:rPr lang="en-US" altLang="zh-CN" dirty="0"/>
              <a:t>G</a:t>
            </a:r>
            <a:r>
              <a:rPr lang="zh-CN" altLang="en-US" dirty="0"/>
              <a:t>中，有多少个点双连通分量？</a:t>
            </a:r>
            <a:endParaRPr lang="zh-CN" altLang="en-US" dirty="0"/>
          </a:p>
          <a:p>
            <a:r>
              <a:rPr lang="zh-CN" altLang="en-US" dirty="0"/>
              <a:t>求解点双连通分量和求割点密切相关。不同的点双连通分量最多只有一个公共点，即某一个割点；任意一个割点都是至少两个点双连通分量的公共点。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r>
              <a:rPr lang="zh-CN" altLang="en-US" sz="2400" dirty="0"/>
              <a:t>用</a:t>
            </a:r>
            <a:r>
              <a:rPr lang="en-US" altLang="zh-CN" sz="2400" dirty="0"/>
              <a:t>DFS</a:t>
            </a:r>
            <a:r>
              <a:rPr lang="zh-CN" altLang="en-US" sz="2400" dirty="0"/>
              <a:t>进行割点计算，在找到一个割点的时候，已经完成了一次对某个极大点双连通子图的访问。</a:t>
            </a:r>
            <a:endParaRPr lang="en-US" altLang="zh-CN" sz="2400" dirty="0"/>
          </a:p>
          <a:p>
            <a:r>
              <a:rPr lang="zh-CN" altLang="en-US" sz="2400" dirty="0"/>
              <a:t>在进行</a:t>
            </a:r>
            <a:r>
              <a:rPr lang="en-US" altLang="zh-CN" sz="2400" dirty="0"/>
              <a:t>DFS</a:t>
            </a:r>
            <a:r>
              <a:rPr lang="zh-CN" altLang="en-US" sz="2400" dirty="0"/>
              <a:t>的过程中，把遍历过的点保存起来，就可以得到这个点双连通分量。</a:t>
            </a:r>
            <a:endParaRPr lang="zh-CN" altLang="en-US" sz="2400" dirty="0"/>
          </a:p>
          <a:p>
            <a:r>
              <a:rPr lang="en-US" altLang="zh-CN" sz="2400" dirty="0"/>
              <a:t>DFS</a:t>
            </a:r>
            <a:r>
              <a:rPr lang="zh-CN" altLang="en-US" sz="2400" dirty="0"/>
              <a:t>的访问过程用栈来保存是最合理的，所以，在求解割点的过程中，用一个栈保存遍历过的边，然后每当找到一个割点，即满足关系</a:t>
            </a:r>
            <a:r>
              <a:rPr lang="en-US" altLang="zh-CN" sz="2400" dirty="0"/>
              <a:t>low[v] &gt;= num[u]</a:t>
            </a:r>
            <a:r>
              <a:rPr lang="zh-CN" altLang="en-US" sz="2400" dirty="0"/>
              <a:t>的点</a:t>
            </a:r>
            <a:r>
              <a:rPr lang="en-US" altLang="zh-CN" sz="2400" dirty="0"/>
              <a:t>u</a:t>
            </a:r>
            <a:r>
              <a:rPr lang="zh-CN" altLang="en-US" sz="2400" dirty="0"/>
              <a:t>，就将栈里的边拿出来。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习题：</a:t>
            </a:r>
            <a:r>
              <a:rPr lang="en-US" altLang="zh-CN" sz="2400" dirty="0" err="1"/>
              <a:t>poj</a:t>
            </a:r>
            <a:r>
              <a:rPr lang="zh-CN" altLang="en-US" sz="2400" dirty="0"/>
              <a:t> </a:t>
            </a:r>
            <a:r>
              <a:rPr lang="en-US" altLang="zh-CN" sz="2400" dirty="0"/>
              <a:t>1523 “SPF” </a:t>
            </a:r>
            <a:r>
              <a:rPr lang="zh-CN" altLang="en-US" sz="2400" dirty="0"/>
              <a:t>，一个图中有多少个割点，每个割点能把网络分成几个点双连通分量。</a:t>
            </a:r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计算边双连通分量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给定一个图</a:t>
            </a:r>
            <a:r>
              <a:rPr lang="en-US" altLang="zh-CN" sz="2800" dirty="0"/>
              <a:t>G</a:t>
            </a:r>
            <a:r>
              <a:rPr lang="zh-CN" altLang="en-US" sz="2800" dirty="0"/>
              <a:t>，它有多少个边双连通分量？</a:t>
            </a:r>
            <a:endParaRPr lang="en-US" altLang="zh-CN" sz="2800" dirty="0"/>
          </a:p>
          <a:p>
            <a:r>
              <a:rPr lang="zh-CN" altLang="en-US" sz="2800" dirty="0"/>
              <a:t>至少应该添加多少条边，才能使得任意两个边双连通分量之间都是双连通的，也就是图</a:t>
            </a:r>
            <a:r>
              <a:rPr lang="en-US" altLang="zh-CN" sz="2800" dirty="0"/>
              <a:t>G</a:t>
            </a:r>
            <a:r>
              <a:rPr lang="zh-CN" altLang="en-US" sz="2800" dirty="0"/>
              <a:t>是双连通的？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图的种类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）无向无权图，边没有权值、没有方向；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）有向无权图，边有方向、无权值；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）加权无向图，边有权值，但没有方向；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4</a:t>
            </a:r>
            <a:r>
              <a:rPr lang="zh-CN" altLang="en-US" sz="2800" dirty="0"/>
              <a:t>）加权有向图；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5</a:t>
            </a:r>
            <a:r>
              <a:rPr lang="zh-CN" altLang="en-US" sz="2800" dirty="0"/>
              <a:t>）有向无环图</a:t>
            </a:r>
            <a:r>
              <a:rPr lang="zh-CN" altLang="en-US" sz="2400" dirty="0"/>
              <a:t>（</a:t>
            </a:r>
            <a:r>
              <a:rPr lang="en-US" altLang="zh-CN" sz="2400" dirty="0"/>
              <a:t>Directed Acyclic Graph</a:t>
            </a:r>
            <a:r>
              <a:rPr lang="zh-CN" altLang="en-US" sz="2400" dirty="0"/>
              <a:t>，</a:t>
            </a:r>
            <a:r>
              <a:rPr lang="en-US" altLang="zh-CN" sz="2400" dirty="0">
                <a:solidFill>
                  <a:srgbClr val="0070C0"/>
                </a:solidFill>
              </a:rPr>
              <a:t>DAG</a:t>
            </a:r>
            <a:r>
              <a:rPr lang="zh-CN" altLang="en-US" sz="2400" dirty="0"/>
              <a:t>）。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4221088"/>
            <a:ext cx="4410117" cy="161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“缩点”的技巧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）首先找出图</a:t>
            </a:r>
            <a:r>
              <a:rPr lang="en-US" altLang="zh-CN" sz="2800" dirty="0"/>
              <a:t>G</a:t>
            </a:r>
            <a:r>
              <a:rPr lang="zh-CN" altLang="en-US" sz="2800" dirty="0"/>
              <a:t>的所有边双连通分量。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在</a:t>
            </a:r>
            <a:r>
              <a:rPr lang="en-US" altLang="zh-CN" sz="2400" dirty="0"/>
              <a:t>DFS</a:t>
            </a:r>
            <a:r>
              <a:rPr lang="zh-CN" altLang="en-US" sz="2400" dirty="0"/>
              <a:t>过程中，图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所有的点都生成一个</a:t>
            </a:r>
            <a:r>
              <a:rPr lang="en-US" altLang="zh-CN" sz="2400" dirty="0"/>
              <a:t>low</a:t>
            </a:r>
            <a:r>
              <a:rPr lang="zh-CN" altLang="en-US" sz="2400" dirty="0"/>
              <a:t>值，</a:t>
            </a:r>
            <a:r>
              <a:rPr lang="en-US" altLang="zh-CN" sz="2400" dirty="0"/>
              <a:t>low</a:t>
            </a:r>
            <a:r>
              <a:rPr lang="zh-CN" altLang="en-US" sz="2400" dirty="0"/>
              <a:t>值相同的点必定在同一个边双连通分量中。</a:t>
            </a:r>
            <a:r>
              <a:rPr lang="en-US" altLang="zh-CN" sz="2400" dirty="0"/>
              <a:t>DFS</a:t>
            </a:r>
            <a:r>
              <a:rPr lang="zh-CN" altLang="en-US" sz="2400" dirty="0"/>
              <a:t>结束后，有多少</a:t>
            </a:r>
            <a:r>
              <a:rPr lang="en-US" altLang="zh-CN" sz="2400" dirty="0"/>
              <a:t>low</a:t>
            </a:r>
            <a:r>
              <a:rPr lang="zh-CN" altLang="en-US" sz="2400" dirty="0"/>
              <a:t>值，就有多少个边双连通分量。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）把每一个边双连通分量都看做一个点，即把那些</a:t>
            </a:r>
            <a:r>
              <a:rPr lang="en-US" altLang="zh-CN" sz="2800" dirty="0"/>
              <a:t>low</a:t>
            </a:r>
            <a:r>
              <a:rPr lang="zh-CN" altLang="en-US" sz="2800" dirty="0"/>
              <a:t>值相同的点合并为一个“缩点”。这些缩点形成了一棵树。例如右图。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6537751" y="6570390"/>
            <a:ext cx="2606249" cy="287610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华东理工大学 罗勇军</a:t>
            </a:r>
            <a:endParaRPr lang="zh-CN" dirty="0"/>
          </a:p>
        </p:txBody>
      </p:sp>
      <p:pic>
        <p:nvPicPr>
          <p:cNvPr id="22530" name="Picture 2" descr="C:\Users\luo\AppData\Local\Temp\ksohtml13332\wps3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504258"/>
            <a:ext cx="4800533" cy="187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6648" y="620689"/>
            <a:ext cx="8229600" cy="252028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3</a:t>
            </a:r>
            <a:r>
              <a:rPr lang="zh-CN" altLang="en-US" sz="2800" dirty="0"/>
              <a:t>）问题被转化为：至少在缩点树上增加多少条边，能使这棵树变为一个边双连通图。容易推导出：至少增加的边数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（总度数为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的结点数 </a:t>
            </a:r>
            <a:r>
              <a:rPr lang="en-US" altLang="zh-CN" sz="2800" dirty="0"/>
              <a:t>+ 1</a:t>
            </a:r>
            <a:r>
              <a:rPr lang="zh-CN" altLang="en-US" sz="2800" dirty="0"/>
              <a:t>）</a:t>
            </a:r>
            <a:r>
              <a:rPr lang="en-US" altLang="zh-CN" sz="2800" dirty="0"/>
              <a:t>/ 2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/>
              <a:t>    例如右图有</a:t>
            </a:r>
            <a:r>
              <a:rPr lang="en-US" altLang="zh-CN" sz="2800" dirty="0"/>
              <a:t>2</a:t>
            </a:r>
            <a:r>
              <a:rPr lang="zh-CN" altLang="en-US" sz="2800" dirty="0"/>
              <a:t>个度数为</a:t>
            </a:r>
            <a:r>
              <a:rPr lang="en-US" altLang="zh-CN" sz="2800" dirty="0"/>
              <a:t>1</a:t>
            </a:r>
            <a:r>
              <a:rPr lang="zh-CN" altLang="en-US" sz="2800" dirty="0"/>
              <a:t>的点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C</a:t>
            </a:r>
            <a:r>
              <a:rPr lang="zh-CN" altLang="en-US" sz="2800" dirty="0"/>
              <a:t>，至少增加的边数 </a:t>
            </a:r>
            <a:r>
              <a:rPr lang="en-US" altLang="zh-CN" sz="2800" dirty="0"/>
              <a:t>=</a:t>
            </a:r>
            <a:r>
              <a:rPr lang="zh-CN" altLang="en-US" sz="2800" dirty="0"/>
              <a:t> </a:t>
            </a:r>
            <a:r>
              <a:rPr lang="en-US" altLang="zh-CN" sz="2800" dirty="0"/>
              <a:t>(2+1)/2 = 1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4578" name="Picture 2" descr="C:\Users\luo\AppData\Local\Temp\ksohtml13332\wps4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717032"/>
            <a:ext cx="4979826" cy="194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poj</a:t>
            </a:r>
            <a:r>
              <a:rPr lang="en-US" altLang="zh-CN" sz="3600" dirty="0">
                <a:solidFill>
                  <a:srgbClr val="0070C0"/>
                </a:solidFill>
              </a:rPr>
              <a:t> 3352  Road Construction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20256"/>
            <a:ext cx="8229600" cy="1265356"/>
          </a:xfrm>
        </p:spPr>
        <p:txBody>
          <a:bodyPr/>
          <a:lstStyle/>
          <a:p>
            <a:r>
              <a:rPr lang="zh-CN" altLang="en-US" sz="2800" dirty="0"/>
              <a:t>给定一个无向图</a:t>
            </a:r>
            <a:r>
              <a:rPr lang="en-US" altLang="zh-CN" sz="2800" dirty="0"/>
              <a:t>G</a:t>
            </a:r>
            <a:r>
              <a:rPr lang="zh-CN" altLang="en-US" sz="2800" dirty="0"/>
              <a:t>，图中没有重边。问添加几条边才能使无向图变成边双连通图。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272880" y="3717031"/>
          <a:ext cx="2107431" cy="1265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52" name="包装程序外壳对象" showAsIcon="1" r:id="rId1" imgW="1447800" imgH="895350" progId="Package">
                  <p:embed/>
                </p:oleObj>
              </mc:Choice>
              <mc:Fallback>
                <p:oleObj name="包装程序外壳对象" showAsIcon="1" r:id="rId1" imgW="1447800" imgH="895350" progId="Package">
                  <p:embed/>
                  <p:pic>
                    <p:nvPicPr>
                      <p:cNvPr id="0" name="图片 25651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272880" y="3717031"/>
                        <a:ext cx="2107431" cy="1265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习题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有向图的连通性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0070C0"/>
                </a:solidFill>
              </a:rPr>
              <a:t>强连通</a:t>
            </a:r>
            <a:r>
              <a:rPr lang="zh-CN" altLang="en-US" sz="2800" dirty="0"/>
              <a:t>。</a:t>
            </a:r>
            <a:r>
              <a:rPr lang="zh-CN" altLang="en-US" sz="2400" dirty="0"/>
              <a:t>在有向图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中，如果两个点</a:t>
            </a:r>
            <a:r>
              <a:rPr lang="en-US" altLang="zh-CN" sz="2400" dirty="0"/>
              <a:t>u</a:t>
            </a:r>
            <a:r>
              <a:rPr lang="zh-CN" altLang="en-US" sz="2400" dirty="0"/>
              <a:t>、</a:t>
            </a:r>
            <a:r>
              <a:rPr lang="en-US" altLang="zh-CN" sz="2400" dirty="0"/>
              <a:t>v</a:t>
            </a:r>
            <a:r>
              <a:rPr lang="zh-CN" altLang="en-US" sz="2400" dirty="0"/>
              <a:t>是互相可达的，即从</a:t>
            </a:r>
            <a:r>
              <a:rPr lang="en-US" altLang="zh-CN" sz="2400" dirty="0"/>
              <a:t>u</a:t>
            </a:r>
            <a:r>
              <a:rPr lang="zh-CN" altLang="en-US" sz="2400" dirty="0"/>
              <a:t>出发可以到达</a:t>
            </a:r>
            <a:r>
              <a:rPr lang="en-US" altLang="zh-CN" sz="2400" dirty="0"/>
              <a:t>v</a:t>
            </a:r>
            <a:r>
              <a:rPr lang="zh-CN" altLang="en-US" sz="2400" dirty="0"/>
              <a:t>，从</a:t>
            </a:r>
            <a:r>
              <a:rPr lang="en-US" altLang="zh-CN" sz="2400" dirty="0"/>
              <a:t>v</a:t>
            </a:r>
            <a:r>
              <a:rPr lang="zh-CN" altLang="en-US" sz="2400" dirty="0"/>
              <a:t>出发也能到达</a:t>
            </a:r>
            <a:r>
              <a:rPr lang="en-US" altLang="zh-CN" sz="2400" dirty="0"/>
              <a:t>u</a:t>
            </a:r>
            <a:r>
              <a:rPr lang="zh-CN" altLang="en-US" sz="2400" dirty="0"/>
              <a:t>，则称</a:t>
            </a:r>
            <a:r>
              <a:rPr lang="en-US" altLang="zh-CN" sz="2400" dirty="0"/>
              <a:t>u</a:t>
            </a:r>
            <a:r>
              <a:rPr lang="zh-CN" altLang="en-US" sz="2400" dirty="0"/>
              <a:t>和</a:t>
            </a:r>
            <a:r>
              <a:rPr lang="en-US" altLang="zh-CN" sz="2400" dirty="0"/>
              <a:t>v</a:t>
            </a:r>
            <a:r>
              <a:rPr lang="zh-CN" altLang="en-US" sz="2400" dirty="0"/>
              <a:t>是强连通的。如果</a:t>
            </a:r>
            <a:r>
              <a:rPr lang="en-US" altLang="zh-CN" sz="2400" dirty="0"/>
              <a:t>G</a:t>
            </a:r>
            <a:r>
              <a:rPr lang="zh-CN" altLang="en-US" sz="2400" dirty="0"/>
              <a:t>中任意</a:t>
            </a:r>
            <a:r>
              <a:rPr lang="en-US" altLang="zh-CN" sz="2400" dirty="0"/>
              <a:t>2</a:t>
            </a:r>
            <a:r>
              <a:rPr lang="zh-CN" altLang="en-US" sz="2400" dirty="0"/>
              <a:t>个点都是互相可达的，称</a:t>
            </a:r>
            <a:r>
              <a:rPr lang="en-US" altLang="zh-CN" sz="2400" dirty="0"/>
              <a:t>G</a:t>
            </a:r>
            <a:r>
              <a:rPr lang="zh-CN" altLang="en-US" sz="2400" dirty="0"/>
              <a:t>是强连通图。</a:t>
            </a:r>
            <a:endParaRPr lang="zh-CN" altLang="en-US" sz="2800" dirty="0"/>
          </a:p>
          <a:p>
            <a:r>
              <a:rPr lang="zh-CN" altLang="en-US" sz="2800" dirty="0">
                <a:solidFill>
                  <a:srgbClr val="0070C0"/>
                </a:solidFill>
              </a:rPr>
              <a:t>强连通分量</a:t>
            </a:r>
            <a:r>
              <a:rPr lang="zh-CN" altLang="en-US" sz="2800" b="1" dirty="0"/>
              <a:t>。</a:t>
            </a:r>
            <a:r>
              <a:rPr lang="zh-CN" altLang="en-US" sz="2400" dirty="0"/>
              <a:t>如果一个有向图</a:t>
            </a:r>
            <a:r>
              <a:rPr lang="en-US" altLang="zh-CN" sz="2400" dirty="0"/>
              <a:t>G</a:t>
            </a:r>
            <a:r>
              <a:rPr lang="zh-CN" altLang="en-US" sz="2400" dirty="0"/>
              <a:t>不是强连通图，那么可以把它分成多个子图，其中每个子图的内部是强连通的，而且这些子图已经扩展到最大，不能与子图外的任意点强连通。称这样的一个“极大强连通”子图是</a:t>
            </a:r>
            <a:r>
              <a:rPr lang="en-US" altLang="zh-CN" sz="2400" dirty="0"/>
              <a:t>G</a:t>
            </a:r>
            <a:r>
              <a:rPr lang="zh-CN" altLang="en-US" sz="2400" dirty="0"/>
              <a:t>的一个强连通分量（</a:t>
            </a:r>
            <a:r>
              <a:rPr lang="en-US" altLang="zh-CN" sz="2400" dirty="0"/>
              <a:t>Strongly Connected Component</a:t>
            </a:r>
            <a:r>
              <a:rPr lang="zh-CN" altLang="en-US" sz="2400" dirty="0"/>
              <a:t>，</a:t>
            </a:r>
            <a:r>
              <a:rPr lang="en-US" altLang="zh-CN" sz="2400" dirty="0"/>
              <a:t>SCC</a:t>
            </a:r>
            <a:r>
              <a:rPr lang="zh-CN" altLang="en-US" sz="2400" dirty="0"/>
              <a:t>）。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>
                <a:solidFill>
                  <a:srgbClr val="0070C0"/>
                </a:solidFill>
              </a:rPr>
              <a:t>G</a:t>
            </a:r>
            <a:r>
              <a:rPr lang="zh-CN" altLang="en-US" sz="3600" dirty="0">
                <a:solidFill>
                  <a:srgbClr val="0070C0"/>
                </a:solidFill>
              </a:rPr>
              <a:t>中有多少个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？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SCC</a:t>
            </a:r>
            <a:r>
              <a:rPr lang="zh-CN" altLang="en-US" sz="2800" dirty="0"/>
              <a:t>的特征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）出度和入度。一个点必须有出发的边，也有到达的边，才会与其它点强连通。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2</a:t>
            </a:r>
            <a:r>
              <a:rPr lang="zh-CN" altLang="en-US" sz="2800" dirty="0"/>
              <a:t>）把一个</a:t>
            </a:r>
            <a:r>
              <a:rPr lang="en-US" altLang="zh-CN" sz="2800" dirty="0"/>
              <a:t>SCC</a:t>
            </a:r>
            <a:r>
              <a:rPr lang="zh-CN" altLang="en-US" sz="2800" dirty="0"/>
              <a:t>从</a:t>
            </a:r>
            <a:r>
              <a:rPr lang="en-US" altLang="zh-CN" sz="2800" dirty="0"/>
              <a:t>G</a:t>
            </a:r>
            <a:r>
              <a:rPr lang="zh-CN" altLang="en-US" sz="2800" dirty="0"/>
              <a:t>中挖掉，不影响其它点的强连通性。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2226" name="Picture 2" descr="https://timgsa.baidu.com/timg?image&amp;quality=80&amp;size=b9999_10000&amp;sec=1557425566729&amp;di=e307de92118dacf3fab8272917243c2d&amp;imgtype=0&amp;src=http%3A%2F%2Fpic.qjimage.com%2Fph147%2Fhigh%2Fph6838-p00375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95" y="4444801"/>
            <a:ext cx="3040633" cy="2276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57199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思路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3"/>
            <a:ext cx="8229600" cy="2736304"/>
          </a:xfrm>
        </p:spPr>
        <p:txBody>
          <a:bodyPr/>
          <a:lstStyle/>
          <a:p>
            <a:r>
              <a:rPr lang="zh-CN" altLang="en-US" sz="2400" dirty="0"/>
              <a:t>每个</a:t>
            </a:r>
            <a:r>
              <a:rPr lang="en-US" altLang="zh-CN" sz="2400" dirty="0"/>
              <a:t>SCC</a:t>
            </a:r>
            <a:r>
              <a:rPr lang="zh-CN" altLang="en-US" sz="2400" dirty="0"/>
              <a:t>内部是强连通的；</a:t>
            </a:r>
            <a:endParaRPr lang="en-US" altLang="zh-CN" sz="2400" dirty="0"/>
          </a:p>
          <a:p>
            <a:r>
              <a:rPr lang="zh-CN" altLang="en-US" sz="2400" dirty="0"/>
              <a:t>两个</a:t>
            </a:r>
            <a:r>
              <a:rPr lang="en-US" altLang="zh-CN" sz="2400" dirty="0"/>
              <a:t>SCC</a:t>
            </a:r>
            <a:r>
              <a:rPr lang="zh-CN" altLang="en-US" sz="2400" dirty="0"/>
              <a:t>之间只有单向道路连接。</a:t>
            </a:r>
            <a:endParaRPr lang="en-US" altLang="zh-CN" sz="2400" dirty="0"/>
          </a:p>
          <a:p>
            <a:r>
              <a:rPr lang="zh-CN" altLang="en-US" sz="2400" dirty="0"/>
              <a:t>把每个</a:t>
            </a:r>
            <a:r>
              <a:rPr lang="en-US" altLang="zh-CN" sz="2400" dirty="0"/>
              <a:t>SCC</a:t>
            </a:r>
            <a:r>
              <a:rPr lang="zh-CN" altLang="en-US" sz="2400" dirty="0"/>
              <a:t>虚拟成一个点，所有这些虚拟点构成的虚拟图，是一个有向无环图</a:t>
            </a:r>
            <a:r>
              <a:rPr lang="en-US" altLang="zh-CN" sz="2400" dirty="0"/>
              <a:t>DAG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这个虚拟</a:t>
            </a:r>
            <a:r>
              <a:rPr lang="en-US" altLang="zh-CN" sz="2400" dirty="0"/>
              <a:t>DAG</a:t>
            </a:r>
            <a:r>
              <a:rPr lang="zh-CN" altLang="en-US" sz="2400" dirty="0"/>
              <a:t>图中的点与其它点都不是强连通的。</a:t>
            </a:r>
            <a:endParaRPr lang="en-US" altLang="zh-CN" sz="2400" dirty="0"/>
          </a:p>
          <a:p>
            <a:r>
              <a:rPr lang="en-US" altLang="zh-CN" sz="2400" dirty="0"/>
              <a:t>DAG</a:t>
            </a:r>
            <a:r>
              <a:rPr lang="zh-CN" altLang="en-US" sz="2400" dirty="0"/>
              <a:t>中的虚拟点的数量就是</a:t>
            </a:r>
            <a:r>
              <a:rPr lang="en-US" altLang="zh-CN" sz="2400" dirty="0">
                <a:solidFill>
                  <a:srgbClr val="FF0000"/>
                </a:solidFill>
              </a:rPr>
              <a:t>SCC</a:t>
            </a:r>
            <a:r>
              <a:rPr lang="zh-CN" altLang="en-US" sz="2400" dirty="0">
                <a:solidFill>
                  <a:srgbClr val="FF0000"/>
                </a:solidFill>
              </a:rPr>
              <a:t>的数量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26626" name="Picture 2" descr="C:\Users\luo\AppData\Local\Temp\ksohtml13332\wps5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60" y="3710170"/>
            <a:ext cx="8060768" cy="18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暴力法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2088232"/>
          </a:xfrm>
        </p:spPr>
        <p:txBody>
          <a:bodyPr/>
          <a:lstStyle/>
          <a:p>
            <a:r>
              <a:rPr lang="zh-CN" altLang="en-US" sz="2800" dirty="0"/>
              <a:t>对每个点求连通性，然后进行比较，那些互相连通的点就组成了</a:t>
            </a:r>
            <a:r>
              <a:rPr lang="en-US" altLang="zh-CN" sz="2800" dirty="0"/>
              <a:t>SCC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对每个点都进行</a:t>
            </a:r>
            <a:r>
              <a:rPr lang="en-US" altLang="zh-CN" sz="2800" dirty="0"/>
              <a:t>DFS</a:t>
            </a:r>
            <a:r>
              <a:rPr lang="zh-CN" altLang="en-US" sz="2800" dirty="0"/>
              <a:t>搜索找连通性。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3861048"/>
            <a:ext cx="2088232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229600" cy="5649491"/>
          </a:xfrm>
        </p:spPr>
        <p:txBody>
          <a:bodyPr/>
          <a:lstStyle/>
          <a:p>
            <a:r>
              <a:rPr lang="zh-CN" altLang="en-US" sz="2400" dirty="0"/>
              <a:t>分别从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点出发，可以到达：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e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e}</a:t>
            </a:r>
            <a:r>
              <a:rPr lang="zh-CN" altLang="en-US" sz="2400" dirty="0"/>
              <a:t>；</a:t>
            </a:r>
            <a:endParaRPr lang="zh-CN" altLang="en-US" sz="2400" dirty="0"/>
          </a:p>
          <a:p>
            <a:r>
              <a:rPr lang="zh-CN" altLang="en-US" sz="2400" dirty="0"/>
              <a:t>从</a:t>
            </a:r>
            <a:r>
              <a:rPr lang="en-US" altLang="zh-CN" sz="2400" dirty="0"/>
              <a:t>f</a:t>
            </a:r>
            <a:r>
              <a:rPr lang="zh-CN" altLang="en-US" sz="2400" dirty="0"/>
              <a:t>点出发可以到达：</a:t>
            </a:r>
            <a:r>
              <a:rPr lang="en-US" altLang="zh-CN" sz="2400" dirty="0"/>
              <a:t>{a, b, c, d, e, 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最少的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是一个强连通分量，从图中挖掉它。</a:t>
            </a:r>
            <a:endParaRPr lang="en-US" altLang="zh-CN" sz="2400" dirty="0"/>
          </a:p>
          <a:p>
            <a:r>
              <a:rPr lang="zh-CN" altLang="en-US" sz="2400" dirty="0"/>
              <a:t>剩下最小的是</a:t>
            </a:r>
            <a:r>
              <a:rPr lang="en-US" altLang="zh-CN" sz="2400" dirty="0"/>
              <a:t>{e}</a:t>
            </a:r>
            <a:r>
              <a:rPr lang="zh-CN" altLang="en-US" sz="2400" dirty="0"/>
              <a:t>，再挖掉它。</a:t>
            </a:r>
            <a:endParaRPr lang="en-US" altLang="zh-CN" sz="2400" dirty="0"/>
          </a:p>
          <a:p>
            <a:r>
              <a:rPr lang="zh-CN" altLang="en-US" sz="2400" dirty="0"/>
              <a:t>最后是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zh-CN" altLang="en-US" sz="2400" dirty="0"/>
              <a:t>得到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{a, b, c, d}</a:t>
            </a:r>
            <a:r>
              <a:rPr lang="zh-CN" altLang="en-US" sz="2400" dirty="0"/>
              <a:t>、</a:t>
            </a:r>
            <a:r>
              <a:rPr lang="en-US" altLang="zh-CN" sz="2400" dirty="0"/>
              <a:t>{e}</a:t>
            </a:r>
            <a:r>
              <a:rPr lang="zh-CN" altLang="en-US" sz="2400" dirty="0"/>
              <a:t>、</a:t>
            </a:r>
            <a:r>
              <a:rPr lang="en-US" altLang="zh-CN" sz="2400" dirty="0"/>
              <a:t>{f}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r>
              <a:rPr lang="zh-CN" altLang="en-US" sz="2400" dirty="0"/>
              <a:t>暴力法的复杂度：</a:t>
            </a:r>
            <a:r>
              <a:rPr lang="en-US" altLang="zh-CN" sz="2400" dirty="0"/>
              <a:t>O(V</a:t>
            </a:r>
            <a:r>
              <a:rPr lang="en-US" altLang="zh-CN" sz="2400" baseline="30000" dirty="0"/>
              <a:t>2</a:t>
            </a:r>
            <a:r>
              <a:rPr lang="en-US" altLang="zh-CN" sz="2400" dirty="0"/>
              <a:t>+E)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9700" y="4209475"/>
            <a:ext cx="632460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求</a:t>
            </a:r>
            <a:r>
              <a:rPr lang="en-US" altLang="zh-CN" sz="3600" dirty="0">
                <a:solidFill>
                  <a:srgbClr val="0070C0"/>
                </a:solidFill>
              </a:rPr>
              <a:t>SCC</a:t>
            </a:r>
            <a:r>
              <a:rPr lang="zh-CN" altLang="en-US" sz="3600" dirty="0">
                <a:solidFill>
                  <a:srgbClr val="0070C0"/>
                </a:solidFill>
              </a:rPr>
              <a:t>的三种高效算法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430110"/>
            <a:ext cx="7715200" cy="2332569"/>
          </a:xfrm>
        </p:spPr>
        <p:txBody>
          <a:bodyPr/>
          <a:lstStyle/>
          <a:p>
            <a:r>
              <a:rPr lang="en-US" altLang="zh-CN" sz="2800" dirty="0" err="1"/>
              <a:t>Kosaraju</a:t>
            </a:r>
            <a:endParaRPr lang="en-US" altLang="zh-CN" sz="2800" dirty="0"/>
          </a:p>
          <a:p>
            <a:r>
              <a:rPr lang="en-US" altLang="zh-CN" sz="2800" dirty="0" err="1"/>
              <a:t>Tarjan</a:t>
            </a:r>
            <a:endParaRPr lang="en-US" altLang="zh-CN" sz="2800" dirty="0"/>
          </a:p>
          <a:p>
            <a:r>
              <a:rPr lang="en-US" altLang="zh-CN" sz="2800" dirty="0" err="1"/>
              <a:t>Garbow</a:t>
            </a:r>
            <a:endParaRPr lang="en-US" altLang="zh-CN" sz="2800" dirty="0"/>
          </a:p>
          <a:p>
            <a:r>
              <a:rPr lang="zh-CN" altLang="en-US" sz="2800" dirty="0"/>
              <a:t>复杂度都是</a:t>
            </a:r>
            <a:r>
              <a:rPr lang="en-US" altLang="zh-CN" sz="2800" dirty="0"/>
              <a:t>O(V+E)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830" y="3740975"/>
            <a:ext cx="4570340" cy="2938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dirty="0">
                <a:solidFill>
                  <a:srgbClr val="FF0000"/>
                </a:solidFill>
              </a:rPr>
              <a:t>图算法的复杂度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和边的数量</a:t>
            </a:r>
            <a:r>
              <a:rPr lang="en-US" altLang="zh-CN" dirty="0"/>
              <a:t>E</a:t>
            </a:r>
            <a:r>
              <a:rPr lang="zh-CN" altLang="en-US" dirty="0"/>
              <a:t>、点的数量</a:t>
            </a:r>
            <a:r>
              <a:rPr lang="en-US" altLang="zh-CN" dirty="0"/>
              <a:t>V</a:t>
            </a:r>
            <a:r>
              <a:rPr lang="zh-CN" altLang="en-US" dirty="0"/>
              <a:t>相关。</a:t>
            </a:r>
            <a:endParaRPr lang="en-US" altLang="zh-CN" dirty="0"/>
          </a:p>
          <a:p>
            <a:pPr lvl="1"/>
            <a:r>
              <a:rPr lang="en-US" altLang="zh-CN" dirty="0"/>
              <a:t>O(V+E)</a:t>
            </a:r>
            <a:r>
              <a:rPr lang="zh-CN" altLang="en-US" dirty="0"/>
              <a:t>：几乎是图问题中能达到的最好程度。</a:t>
            </a:r>
            <a:endParaRPr lang="en-US" altLang="zh-CN" dirty="0"/>
          </a:p>
          <a:p>
            <a:pPr lvl="1"/>
            <a:r>
              <a:rPr lang="en-US" altLang="zh-CN" dirty="0"/>
              <a:t>O(</a:t>
            </a:r>
            <a:r>
              <a:rPr lang="en-US" altLang="zh-CN" dirty="0" err="1"/>
              <a:t>VlogE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</a:t>
            </a:r>
            <a:r>
              <a:rPr lang="en-US" altLang="zh-CN" dirty="0" err="1"/>
              <a:t>ElogV</a:t>
            </a:r>
            <a:r>
              <a:rPr lang="en-US" altLang="zh-CN" dirty="0"/>
              <a:t>)</a:t>
            </a:r>
            <a:r>
              <a:rPr lang="zh-CN" altLang="en-US" dirty="0"/>
              <a:t>：很好的算法。</a:t>
            </a:r>
            <a:endParaRPr lang="en-US" altLang="zh-CN" dirty="0"/>
          </a:p>
          <a:p>
            <a:pPr lvl="1"/>
            <a:r>
              <a:rPr lang="en-US" altLang="zh-CN" dirty="0"/>
              <a:t>O(V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、</a:t>
            </a:r>
            <a:r>
              <a:rPr lang="en-US" altLang="zh-CN" dirty="0"/>
              <a:t>O(E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r>
              <a:rPr lang="zh-CN" altLang="en-US" dirty="0"/>
              <a:t>或更高：不算是好的算法。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7890" name="Picture 2" descr="https://timgsa.baidu.com/timg?image&amp;quality=80&amp;size=b9999_10000&amp;sec=1557415878217&amp;di=79879c1309507bdbb0c620ca126bc113&amp;imgtype=0&amp;src=http%3A%2F%2Fpic.tomrrow.com%2F2016%2F05%2Fimage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4077072"/>
            <a:ext cx="4229675" cy="159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20688"/>
            <a:ext cx="8229600" cy="796950"/>
          </a:xfrm>
        </p:spPr>
        <p:txBody>
          <a:bodyPr/>
          <a:lstStyle/>
          <a:p>
            <a:r>
              <a:rPr lang="en-US" altLang="zh-CN" sz="3200" dirty="0" err="1">
                <a:solidFill>
                  <a:srgbClr val="0070C0"/>
                </a:solidFill>
              </a:rPr>
              <a:t>Kosaraju</a:t>
            </a:r>
            <a:r>
              <a:rPr lang="zh-CN" altLang="en-US" sz="3200" dirty="0">
                <a:solidFill>
                  <a:srgbClr val="0070C0"/>
                </a:solidFill>
              </a:rPr>
              <a:t>算法：“反图” 技术</a:t>
            </a:r>
            <a:endParaRPr lang="zh-CN" altLang="en-US" sz="32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63272" cy="4525963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）一个有向图图</a:t>
            </a:r>
            <a:r>
              <a:rPr lang="en-US" altLang="zh-CN" sz="2400" dirty="0"/>
              <a:t>G</a:t>
            </a:r>
            <a:r>
              <a:rPr lang="zh-CN" altLang="en-US" sz="2400" dirty="0"/>
              <a:t>，把</a:t>
            </a:r>
            <a:r>
              <a:rPr lang="en-US" altLang="zh-CN" sz="2400" dirty="0"/>
              <a:t>G</a:t>
            </a:r>
            <a:r>
              <a:rPr lang="zh-CN" altLang="en-US" sz="2400" dirty="0"/>
              <a:t>所有的边反向，建立反图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不会改变原图</a:t>
            </a:r>
            <a:r>
              <a:rPr lang="en-US" altLang="zh-CN" sz="2400" dirty="0"/>
              <a:t>G</a:t>
            </a:r>
            <a:r>
              <a:rPr lang="zh-CN" altLang="en-US" sz="2400" dirty="0"/>
              <a:t>的强连通性。图</a:t>
            </a:r>
            <a:r>
              <a:rPr lang="en-US" altLang="zh-CN" sz="2400" dirty="0"/>
              <a:t>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数量与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的</a:t>
            </a:r>
            <a:r>
              <a:rPr lang="en-US" altLang="zh-CN" sz="2400" dirty="0"/>
              <a:t>SCC</a:t>
            </a:r>
            <a:r>
              <a:rPr lang="zh-CN" altLang="en-US" sz="2400" dirty="0"/>
              <a:t>相同。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）对原图</a:t>
            </a:r>
            <a:r>
              <a:rPr lang="en-US" altLang="zh-CN" sz="2400" dirty="0"/>
              <a:t>G</a:t>
            </a:r>
            <a:r>
              <a:rPr lang="zh-CN" altLang="en-US" sz="2400" dirty="0"/>
              <a:t>和反图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各做一次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，可以确定</a:t>
            </a:r>
            <a:r>
              <a:rPr lang="en-US" altLang="zh-CN" sz="2400" dirty="0"/>
              <a:t>SCC</a:t>
            </a:r>
            <a:r>
              <a:rPr lang="zh-CN" altLang="en-US" sz="2400" dirty="0"/>
              <a:t>数量。</a:t>
            </a: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5696" y="3573016"/>
            <a:ext cx="5254377" cy="2393954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</a:rPr>
              <a:t>算法步骤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5"/>
            <a:ext cx="8229600" cy="242920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（</a:t>
            </a:r>
            <a:r>
              <a:rPr lang="en-US" altLang="zh-CN" sz="2800" dirty="0"/>
              <a:t>1</a:t>
            </a:r>
            <a:r>
              <a:rPr lang="zh-CN" altLang="en-US" sz="2800" dirty="0"/>
              <a:t>）在</a:t>
            </a:r>
            <a:r>
              <a:rPr lang="en-US" altLang="zh-CN" sz="2800" dirty="0"/>
              <a:t>G</a:t>
            </a:r>
            <a:r>
              <a:rPr lang="zh-CN" altLang="en-US" sz="2800" dirty="0"/>
              <a:t>上做一次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，标记点的先后顺序（拓扑排序）。</a:t>
            </a:r>
            <a:endParaRPr lang="en-US" altLang="zh-CN" sz="2800" dirty="0"/>
          </a:p>
          <a:p>
            <a:r>
              <a:rPr lang="en-US" altLang="zh-CN" sz="2800" dirty="0"/>
              <a:t>DFS</a:t>
            </a:r>
            <a:r>
              <a:rPr lang="zh-CN" altLang="en-US" sz="2800" dirty="0"/>
              <a:t>返回的结果是：</a:t>
            </a:r>
            <a:r>
              <a:rPr lang="en-US" altLang="zh-CN" sz="2800" dirty="0"/>
              <a:t>c</a:t>
            </a:r>
            <a:r>
              <a:rPr lang="zh-CN" altLang="en-US" sz="2800" dirty="0"/>
              <a:t>、</a:t>
            </a:r>
            <a:r>
              <a:rPr lang="en-US" altLang="zh-CN" sz="2800" dirty="0"/>
              <a:t>d</a:t>
            </a:r>
            <a:r>
              <a:rPr lang="zh-CN" altLang="en-US" sz="2800" dirty="0"/>
              <a:t>、</a:t>
            </a:r>
            <a:r>
              <a:rPr lang="en-US" altLang="zh-CN" sz="2800" dirty="0"/>
              <a:t>b</a:t>
            </a:r>
            <a:r>
              <a:rPr lang="zh-CN" altLang="en-US" sz="2800" dirty="0"/>
              <a:t>、</a:t>
            </a:r>
            <a:r>
              <a:rPr lang="en-US" altLang="zh-CN" sz="2800" dirty="0"/>
              <a:t>a</a:t>
            </a:r>
            <a:r>
              <a:rPr lang="zh-CN" altLang="en-US" sz="2800" dirty="0"/>
              <a:t>、</a:t>
            </a:r>
            <a:r>
              <a:rPr lang="en-US" altLang="zh-CN" sz="2800" dirty="0"/>
              <a:t>e</a:t>
            </a:r>
            <a:r>
              <a:rPr lang="zh-CN" altLang="en-US" sz="2800" dirty="0"/>
              <a:t>、</a:t>
            </a:r>
            <a:r>
              <a:rPr lang="en-US" altLang="zh-CN" sz="2800" dirty="0"/>
              <a:t>f</a:t>
            </a:r>
            <a:endParaRPr lang="en-US" altLang="zh-CN" sz="2800" dirty="0"/>
          </a:p>
          <a:p>
            <a:r>
              <a:rPr lang="zh-CN" altLang="en-US" sz="2800" dirty="0"/>
              <a:t>不管从哪个点开始</a:t>
            </a:r>
            <a:r>
              <a:rPr lang="en-US" altLang="zh-CN" sz="2800" dirty="0"/>
              <a:t>DFS</a:t>
            </a:r>
            <a:r>
              <a:rPr lang="zh-CN" altLang="en-US" sz="2800" dirty="0"/>
              <a:t>，</a:t>
            </a:r>
            <a:r>
              <a:rPr lang="en-US" altLang="zh-CN" sz="2800" b="1" i="1" dirty="0"/>
              <a:t>f</a:t>
            </a:r>
            <a:r>
              <a:rPr lang="zh-CN" altLang="en-US" sz="2800" b="1" i="1" dirty="0"/>
              <a:t>的标记肯定最大</a:t>
            </a:r>
            <a:r>
              <a:rPr lang="zh-CN" altLang="en-US" sz="2800" dirty="0"/>
              <a:t>，这是拓扑排序的原理</a:t>
            </a: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  <a:p>
            <a:pPr marL="0" indent="0">
              <a:buNone/>
            </a:pP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7784" y="4154156"/>
            <a:ext cx="3586361" cy="2429206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9"/>
            <a:ext cx="8229600" cy="3096344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）在反图</a:t>
            </a:r>
            <a:r>
              <a:rPr lang="en-US" altLang="zh-CN" sz="2400" dirty="0" err="1"/>
              <a:t>rG</a:t>
            </a:r>
            <a:r>
              <a:rPr lang="zh-CN" altLang="en-US" sz="2400" dirty="0"/>
              <a:t>上，再做一次</a:t>
            </a:r>
            <a:r>
              <a:rPr lang="en-US" altLang="zh-CN" sz="2400" dirty="0"/>
              <a:t>DFS</a:t>
            </a:r>
            <a:r>
              <a:rPr lang="zh-CN" altLang="en-US" sz="2400" dirty="0"/>
              <a:t>，顺序从标记最大的点开始到最小的点。</a:t>
            </a:r>
            <a:endParaRPr lang="en-US" altLang="zh-CN" sz="2400" dirty="0"/>
          </a:p>
          <a:p>
            <a:r>
              <a:rPr lang="zh-CN" altLang="en-US" sz="2400" dirty="0"/>
              <a:t>首先是点</a:t>
            </a:r>
            <a:r>
              <a:rPr lang="en-US" altLang="zh-CN" sz="2400" dirty="0"/>
              <a:t>f</a:t>
            </a:r>
            <a:r>
              <a:rPr lang="zh-CN" altLang="en-US" sz="2400" dirty="0"/>
              <a:t>，记录所有它能到达的点，这些点组成了第一个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，图</a:t>
            </a:r>
            <a:r>
              <a:rPr lang="en-US" altLang="zh-CN" sz="2400" dirty="0"/>
              <a:t> (2)</a:t>
            </a:r>
            <a:r>
              <a:rPr lang="zh-CN" altLang="en-US" sz="2400" dirty="0"/>
              <a:t>中点</a:t>
            </a:r>
            <a:r>
              <a:rPr lang="en-US" altLang="zh-CN" sz="2400" dirty="0"/>
              <a:t>f</a:t>
            </a:r>
            <a:r>
              <a:rPr lang="zh-CN" altLang="en-US" sz="2400" dirty="0"/>
              <a:t>只能到达自己，这是第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删除</a:t>
            </a:r>
            <a:r>
              <a:rPr lang="en-US" altLang="zh-CN" sz="2400" dirty="0"/>
              <a:t>f</a:t>
            </a:r>
            <a:r>
              <a:rPr lang="zh-CN" altLang="en-US" sz="2400" dirty="0"/>
              <a:t>，从剩下最大的点继续</a:t>
            </a:r>
            <a:r>
              <a:rPr lang="en-US" altLang="zh-CN" sz="2400" dirty="0"/>
              <a:t>DFS</a:t>
            </a:r>
            <a:r>
              <a:rPr lang="zh-CN" altLang="en-US" sz="2400" dirty="0"/>
              <a:t>，这次是点</a:t>
            </a:r>
            <a:r>
              <a:rPr lang="en-US" altLang="zh-CN" sz="2400" dirty="0"/>
              <a:t>e</a:t>
            </a:r>
            <a:r>
              <a:rPr lang="zh-CN" altLang="en-US" sz="2400" dirty="0"/>
              <a:t>，是第</a:t>
            </a:r>
            <a:r>
              <a:rPr lang="en-US" altLang="zh-CN" sz="2400" dirty="0"/>
              <a:t>2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r>
              <a:rPr lang="zh-CN" altLang="en-US" sz="2400" dirty="0"/>
              <a:t>最后从点</a:t>
            </a:r>
            <a:r>
              <a:rPr lang="en-US" altLang="zh-CN" sz="2400" dirty="0"/>
              <a:t>a</a:t>
            </a:r>
            <a:r>
              <a:rPr lang="zh-CN" altLang="en-US" sz="2400" dirty="0"/>
              <a:t>开始搜，返回</a:t>
            </a:r>
            <a:r>
              <a:rPr lang="en-US" altLang="zh-CN" sz="2400" dirty="0"/>
              <a:t>{c, d, b, a}</a:t>
            </a:r>
            <a:r>
              <a:rPr lang="zh-CN" altLang="en-US" sz="2400" dirty="0"/>
              <a:t>，这是第</a:t>
            </a:r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592" y="3985759"/>
            <a:ext cx="7596336" cy="2140404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48680"/>
            <a:ext cx="8229600" cy="868958"/>
          </a:xfrm>
        </p:spPr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hdu</a:t>
            </a:r>
            <a:r>
              <a:rPr lang="en-US" altLang="zh-CN" sz="3600" dirty="0">
                <a:solidFill>
                  <a:srgbClr val="0070C0"/>
                </a:solidFill>
              </a:rPr>
              <a:t> 1269  </a:t>
            </a:r>
            <a:r>
              <a:rPr lang="zh-CN" altLang="en-US" sz="3600" dirty="0">
                <a:solidFill>
                  <a:srgbClr val="0070C0"/>
                </a:solidFill>
              </a:rPr>
              <a:t>迷宫城堡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一个有向图，有</a:t>
            </a:r>
            <a:r>
              <a:rPr lang="en-US" altLang="zh-CN" sz="2800" dirty="0"/>
              <a:t>n</a:t>
            </a:r>
            <a:r>
              <a:rPr lang="zh-CN" altLang="en-US" sz="2800" dirty="0"/>
              <a:t>个点</a:t>
            </a:r>
            <a:r>
              <a:rPr lang="en-US" altLang="zh-CN" sz="2800" dirty="0"/>
              <a:t>(n &lt;= 10000)</a:t>
            </a:r>
            <a:r>
              <a:rPr lang="zh-CN" altLang="en-US" sz="2800" dirty="0"/>
              <a:t>和</a:t>
            </a:r>
            <a:r>
              <a:rPr lang="en-US" altLang="zh-CN" sz="2800" dirty="0"/>
              <a:t>m</a:t>
            </a:r>
            <a:r>
              <a:rPr lang="zh-CN" altLang="en-US" sz="2800" dirty="0"/>
              <a:t>条边</a:t>
            </a:r>
            <a:r>
              <a:rPr lang="en-US" altLang="zh-CN" sz="2800" dirty="0"/>
              <a:t>(m &lt;= 100000)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判断整个图是否强连通，如果是，输出</a:t>
            </a:r>
            <a:r>
              <a:rPr lang="en-US" altLang="zh-CN" sz="2800" dirty="0"/>
              <a:t>Yes</a:t>
            </a:r>
            <a:r>
              <a:rPr lang="zh-CN" altLang="en-US" sz="2800" dirty="0"/>
              <a:t>，否则输出</a:t>
            </a:r>
            <a:r>
              <a:rPr lang="en-US" altLang="zh-CN" sz="2800" dirty="0"/>
              <a:t>No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600" dirty="0" err="1">
                <a:solidFill>
                  <a:srgbClr val="0070C0"/>
                </a:solidFill>
              </a:rPr>
              <a:t>Tarjan</a:t>
            </a:r>
            <a:r>
              <a:rPr lang="zh-CN" altLang="en-US" sz="3600" dirty="0">
                <a:solidFill>
                  <a:srgbClr val="0070C0"/>
                </a:solidFill>
              </a:rPr>
              <a:t>算法</a:t>
            </a:r>
            <a:endParaRPr lang="zh-CN" altLang="en-US" sz="36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Kosaraju</a:t>
            </a:r>
            <a:r>
              <a:rPr lang="zh-CN" altLang="en-US" sz="2800" dirty="0"/>
              <a:t>算法，是从图中一个一个地把</a:t>
            </a:r>
            <a:r>
              <a:rPr lang="en-US" altLang="zh-CN" sz="2800" dirty="0"/>
              <a:t>SCC“</a:t>
            </a:r>
            <a:r>
              <a:rPr lang="zh-CN" altLang="en-US" sz="2800" dirty="0"/>
              <a:t>挖”出来。</a:t>
            </a:r>
            <a:endParaRPr lang="en-US" altLang="zh-CN" sz="2800" dirty="0"/>
          </a:p>
          <a:p>
            <a:endParaRPr lang="en-US" altLang="zh-CN" sz="2400" dirty="0"/>
          </a:p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算法能在一次</a:t>
            </a:r>
            <a:r>
              <a:rPr lang="en-US" altLang="zh-CN" sz="2800" dirty="0"/>
              <a:t>DFS</a:t>
            </a:r>
            <a:r>
              <a:rPr lang="zh-CN" altLang="en-US" sz="2800" dirty="0"/>
              <a:t>中，把所有点都按</a:t>
            </a:r>
            <a:r>
              <a:rPr lang="en-US" altLang="zh-CN" sz="2800" dirty="0"/>
              <a:t>SCC</a:t>
            </a:r>
            <a:r>
              <a:rPr lang="zh-CN" altLang="en-US" sz="2800" dirty="0"/>
              <a:t>分开。</a:t>
            </a:r>
            <a:r>
              <a:rPr lang="en-US" altLang="zh-CN" sz="2800" dirty="0">
                <a:solidFill>
                  <a:srgbClr val="FF0000"/>
                </a:solidFill>
              </a:rPr>
              <a:t>	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定理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/>
              <a:t>：一个</a:t>
            </a:r>
            <a:r>
              <a:rPr lang="en-US" altLang="zh-CN" dirty="0"/>
              <a:t>SCC</a:t>
            </a:r>
            <a:r>
              <a:rPr lang="zh-CN" altLang="en-US" dirty="0"/>
              <a:t>，从其中任何一个点出发，都至少有一条路径能绕回到自己。</a:t>
            </a:r>
            <a:endParaRPr lang="en-US" altLang="zh-CN" dirty="0"/>
          </a:p>
          <a:p>
            <a:r>
              <a:rPr lang="zh-CN" altLang="en-US" dirty="0"/>
              <a:t>无向图</a:t>
            </a:r>
            <a:r>
              <a:rPr lang="en-US" altLang="zh-CN" dirty="0"/>
              <a:t>DFS</a:t>
            </a:r>
            <a:r>
              <a:rPr lang="zh-CN" altLang="en-US" dirty="0"/>
              <a:t>中求割点的</a:t>
            </a:r>
            <a:r>
              <a:rPr lang="en-US" altLang="zh-CN" dirty="0"/>
              <a:t>low[]</a:t>
            </a:r>
            <a:r>
              <a:rPr lang="zh-CN" altLang="en-US" dirty="0"/>
              <a:t>和</a:t>
            </a:r>
            <a:r>
              <a:rPr lang="en-US" altLang="zh-CN" dirty="0"/>
              <a:t>num[]</a:t>
            </a:r>
            <a:r>
              <a:rPr lang="zh-CN" altLang="en-US" dirty="0"/>
              <a:t>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两者结合，就是</a:t>
            </a:r>
            <a:r>
              <a:rPr lang="en-US" altLang="zh-CN" dirty="0" err="1"/>
              <a:t>Tarjan</a:t>
            </a:r>
            <a:r>
              <a:rPr lang="zh-CN" altLang="en-US" dirty="0"/>
              <a:t>算法。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3648" y="3159147"/>
            <a:ext cx="5904135" cy="308607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1"/>
            <a:ext cx="8435280" cy="2520281"/>
          </a:xfrm>
        </p:spPr>
        <p:txBody>
          <a:bodyPr/>
          <a:lstStyle/>
          <a:p>
            <a:r>
              <a:rPr lang="zh-CN" altLang="en-US" sz="2800" dirty="0"/>
              <a:t>图中有三个</a:t>
            </a:r>
            <a:r>
              <a:rPr lang="en-US" altLang="zh-CN" sz="2800" dirty="0"/>
              <a:t>SCC</a:t>
            </a:r>
            <a:r>
              <a:rPr lang="zh-CN" altLang="en-US" sz="2800" dirty="0"/>
              <a:t>：</a:t>
            </a:r>
            <a:r>
              <a:rPr lang="en-US" altLang="zh-CN" sz="2800" dirty="0"/>
              <a:t>{a, b, d, c}</a:t>
            </a:r>
            <a:r>
              <a:rPr lang="zh-CN" altLang="en-US" sz="2800" dirty="0"/>
              <a:t>、</a:t>
            </a:r>
            <a:r>
              <a:rPr lang="en-US" altLang="zh-CN" sz="2800" dirty="0"/>
              <a:t>{e}</a:t>
            </a:r>
            <a:r>
              <a:rPr lang="zh-CN" altLang="en-US" sz="2800" dirty="0"/>
              <a:t>、</a:t>
            </a:r>
            <a:r>
              <a:rPr lang="en-US" altLang="zh-CN" sz="2800" dirty="0"/>
              <a:t>{f}</a:t>
            </a:r>
            <a:r>
              <a:rPr lang="zh-CN" altLang="en-US" sz="2800" dirty="0"/>
              <a:t>。</a:t>
            </a:r>
            <a:endParaRPr lang="en-US" altLang="zh-CN" sz="2800" dirty="0"/>
          </a:p>
          <a:p>
            <a:r>
              <a:rPr lang="zh-CN" altLang="en-US" sz="2800" dirty="0"/>
              <a:t>图</a:t>
            </a:r>
            <a:r>
              <a:rPr lang="en-US" altLang="zh-CN" sz="2800" dirty="0"/>
              <a:t> (1)</a:t>
            </a:r>
            <a:r>
              <a:rPr lang="zh-CN" altLang="en-US" sz="2800" dirty="0"/>
              <a:t>是原图，图</a:t>
            </a:r>
            <a:r>
              <a:rPr lang="en-US" altLang="zh-CN" sz="2800" dirty="0"/>
              <a:t>(2)</a:t>
            </a:r>
            <a:r>
              <a:rPr lang="zh-CN" altLang="en-US" sz="2800" dirty="0"/>
              <a:t>对它做</a:t>
            </a:r>
            <a:r>
              <a:rPr lang="en-US" altLang="zh-CN" sz="2800" dirty="0"/>
              <a:t>DFS</a:t>
            </a:r>
            <a:r>
              <a:rPr lang="zh-CN" altLang="en-US" sz="2800" dirty="0"/>
              <a:t>；</a:t>
            </a:r>
            <a:endParaRPr lang="en-US" altLang="zh-CN" sz="2800" dirty="0"/>
          </a:p>
          <a:p>
            <a:r>
              <a:rPr lang="zh-CN" altLang="en-US" sz="2800" dirty="0"/>
              <a:t>每个点左边的数字标记了</a:t>
            </a:r>
            <a:r>
              <a:rPr lang="en-US" altLang="zh-CN" sz="2800" dirty="0"/>
              <a:t>DFS</a:t>
            </a:r>
            <a:r>
              <a:rPr lang="zh-CN" altLang="en-US" sz="2800" dirty="0"/>
              <a:t>访问它的顺序，即</a:t>
            </a:r>
            <a:r>
              <a:rPr lang="en-US" altLang="zh-CN" sz="2800" dirty="0"/>
              <a:t>num[]</a:t>
            </a:r>
            <a:r>
              <a:rPr lang="zh-CN" altLang="en-US" sz="2800" dirty="0"/>
              <a:t>值；</a:t>
            </a:r>
            <a:endParaRPr lang="en-US" altLang="zh-CN" sz="2800" dirty="0"/>
          </a:p>
          <a:p>
            <a:r>
              <a:rPr lang="zh-CN" altLang="en-US" sz="2800" dirty="0"/>
              <a:t>右边划线数字是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值，即能返回到的最远祖先。</a:t>
            </a:r>
            <a:endParaRPr lang="zh-CN" altLang="en-US" sz="2800" dirty="0"/>
          </a:p>
          <a:p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9972" y="3189958"/>
            <a:ext cx="6192428" cy="3236768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217443"/>
          </a:xfrm>
        </p:spPr>
        <p:txBody>
          <a:bodyPr/>
          <a:lstStyle/>
          <a:p>
            <a:r>
              <a:rPr lang="zh-CN" altLang="en-US" sz="2800" dirty="0"/>
              <a:t>图</a:t>
            </a:r>
            <a:r>
              <a:rPr lang="en-US" altLang="zh-CN" sz="2800" dirty="0"/>
              <a:t> (2)</a:t>
            </a:r>
            <a:r>
              <a:rPr lang="zh-CN" altLang="en-US" sz="2800" dirty="0"/>
              <a:t>的</a:t>
            </a:r>
            <a:r>
              <a:rPr lang="en-US" altLang="zh-CN" sz="2800" dirty="0"/>
              <a:t>low[]</a:t>
            </a:r>
            <a:r>
              <a:rPr lang="zh-CN" altLang="en-US" sz="2800" dirty="0"/>
              <a:t>值，有</a:t>
            </a:r>
            <a:r>
              <a:rPr lang="en-US" altLang="zh-CN" sz="2800" dirty="0"/>
              <a:t>3</a:t>
            </a:r>
            <a:r>
              <a:rPr lang="zh-CN" altLang="en-US" sz="2800" dirty="0"/>
              <a:t>部分：</a:t>
            </a:r>
            <a:endParaRPr lang="en-US" altLang="zh-CN" sz="2800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{a, b, d, c}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4</a:t>
            </a:r>
            <a:r>
              <a:rPr lang="zh-CN" altLang="en-US" dirty="0"/>
              <a:t>的</a:t>
            </a:r>
            <a:r>
              <a:rPr lang="en-US" altLang="zh-CN" dirty="0"/>
              <a:t>{f}</a:t>
            </a:r>
            <a:r>
              <a:rPr lang="zh-CN" altLang="en-US" dirty="0"/>
              <a:t>，</a:t>
            </a:r>
            <a:endParaRPr lang="en-US" altLang="zh-CN" dirty="0"/>
          </a:p>
          <a:p>
            <a:pPr lvl="1"/>
            <a:r>
              <a:rPr lang="zh-CN" altLang="en-US" dirty="0"/>
              <a:t>等于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{e}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sz="2800" dirty="0"/>
              <a:t>这就是三个</a:t>
            </a:r>
            <a:r>
              <a:rPr lang="en-US" altLang="zh-CN" sz="2800" dirty="0"/>
              <a:t>SCC</a:t>
            </a:r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每个点都有了自己的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值，相同</a:t>
            </a:r>
            <a:r>
              <a:rPr lang="en-US" altLang="zh-CN" sz="2800" dirty="0"/>
              <a:t>low</a:t>
            </a:r>
            <a:r>
              <a:rPr lang="zh-CN" altLang="en-US" sz="2800" dirty="0"/>
              <a:t>值的点属于一个</a:t>
            </a:r>
            <a:r>
              <a:rPr lang="en-US" altLang="zh-CN" sz="2800" dirty="0"/>
              <a:t>SCC</a:t>
            </a:r>
            <a:r>
              <a:rPr lang="zh-CN" altLang="en-US" sz="2800" dirty="0"/>
              <a:t>；只要再对所有点做一个查询，按</a:t>
            </a:r>
            <a:r>
              <a:rPr lang="en-US" altLang="zh-CN" sz="2800" dirty="0"/>
              <a:t>low</a:t>
            </a:r>
            <a:r>
              <a:rPr lang="zh-CN" altLang="en-US" sz="2800" dirty="0"/>
              <a:t>值分开就行了，其复杂度是</a:t>
            </a:r>
            <a:r>
              <a:rPr lang="en-US" altLang="zh-CN" sz="2800" dirty="0"/>
              <a:t>O(V)</a:t>
            </a:r>
            <a:r>
              <a:rPr lang="zh-CN" altLang="en-US" sz="2800" dirty="0"/>
              <a:t>。</a:t>
            </a:r>
            <a:endParaRPr lang="zh-CN" altLang="en-US" sz="2800" dirty="0"/>
          </a:p>
          <a:p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更好的办法</a:t>
            </a:r>
            <a:r>
              <a:rPr lang="zh-CN" altLang="en-US" sz="2800" dirty="0"/>
              <a:t>：在</a:t>
            </a:r>
            <a:r>
              <a:rPr lang="en-US" altLang="zh-CN" sz="2800" dirty="0"/>
              <a:t>DFS</a:t>
            </a:r>
            <a:r>
              <a:rPr lang="zh-CN" altLang="en-US" sz="2800" dirty="0"/>
              <a:t>的同时，把点按</a:t>
            </a:r>
            <a:r>
              <a:rPr lang="en-US" altLang="zh-CN" sz="2800" dirty="0"/>
              <a:t>SCC</a:t>
            </a:r>
            <a:r>
              <a:rPr lang="zh-CN" altLang="en-US" sz="2800" dirty="0"/>
              <a:t>（有相同的</a:t>
            </a:r>
            <a:r>
              <a:rPr lang="en-US" altLang="zh-CN" sz="2800" dirty="0"/>
              <a:t>low</a:t>
            </a:r>
            <a:r>
              <a:rPr lang="zh-CN" altLang="en-US" sz="2800" dirty="0"/>
              <a:t>值）分开。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5"/>
            <a:ext cx="8229600" cy="3672408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/>
              <a:t>个</a:t>
            </a:r>
            <a:r>
              <a:rPr lang="en-US" altLang="zh-CN" sz="2400" dirty="0"/>
              <a:t>SCC</a:t>
            </a:r>
            <a:r>
              <a:rPr lang="zh-CN" altLang="en-US" sz="2400" dirty="0"/>
              <a:t>：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E</a:t>
            </a:r>
            <a:r>
              <a:rPr lang="zh-CN" altLang="en-US" sz="2400" dirty="0"/>
              <a:t>、</a:t>
            </a:r>
            <a:r>
              <a:rPr lang="en-US" altLang="zh-CN" sz="2400" dirty="0"/>
              <a:t>F</a:t>
            </a:r>
            <a:r>
              <a:rPr lang="zh-CN" altLang="en-US" sz="2400" dirty="0"/>
              <a:t>。假设从</a:t>
            </a:r>
            <a:r>
              <a:rPr lang="en-US" altLang="zh-CN" sz="2400" dirty="0"/>
              <a:t>F</a:t>
            </a:r>
            <a:r>
              <a:rPr lang="zh-CN" altLang="en-US" sz="2400" dirty="0"/>
              <a:t>中的一个点开始</a:t>
            </a:r>
            <a:r>
              <a:rPr lang="en-US" altLang="zh-CN" sz="2400" dirty="0"/>
              <a:t>DFS</a:t>
            </a:r>
            <a:r>
              <a:rPr lang="zh-CN" altLang="en-US" sz="2400" dirty="0"/>
              <a:t>，最后会进入一个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）假设</a:t>
            </a:r>
            <a:r>
              <a:rPr lang="en-US" altLang="zh-CN" sz="2400" dirty="0"/>
              <a:t>DFS</a:t>
            </a:r>
            <a:r>
              <a:rPr lang="zh-CN" altLang="en-US" sz="2400" dirty="0"/>
              <a:t>过程是</a:t>
            </a:r>
            <a:r>
              <a:rPr lang="en-US" altLang="zh-CN" sz="2400" dirty="0"/>
              <a:t>F</a:t>
            </a:r>
            <a:r>
              <a:rPr lang="zh-CN" altLang="en-US" sz="2400" dirty="0"/>
              <a:t>→ </a:t>
            </a:r>
            <a:r>
              <a:rPr lang="en-US" altLang="zh-CN" sz="2400" dirty="0"/>
              <a:t>E </a:t>
            </a:r>
            <a:r>
              <a:rPr lang="zh-CN" altLang="en-US" sz="2400" dirty="0"/>
              <a:t>→ </a:t>
            </a:r>
            <a:r>
              <a:rPr lang="en-US" altLang="zh-CN" sz="2400" dirty="0"/>
              <a:t>A</a:t>
            </a:r>
            <a:r>
              <a:rPr lang="zh-CN" altLang="en-US" sz="2400" dirty="0"/>
              <a:t>，最后进入</a:t>
            </a:r>
            <a:r>
              <a:rPr lang="en-US" altLang="zh-CN" sz="2400" dirty="0"/>
              <a:t>A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）在</a:t>
            </a:r>
            <a:r>
              <a:rPr lang="en-US" altLang="zh-CN" sz="2400" dirty="0"/>
              <a:t>A</a:t>
            </a:r>
            <a:r>
              <a:rPr lang="zh-CN" altLang="en-US" sz="2400" dirty="0"/>
              <a:t>中，将完成</a:t>
            </a:r>
            <a:r>
              <a:rPr lang="en-US" altLang="zh-CN" sz="2400" dirty="0"/>
              <a:t>A</a:t>
            </a:r>
            <a:r>
              <a:rPr lang="zh-CN" altLang="en-US" sz="2400" dirty="0"/>
              <a:t>内所有点的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过程，也就是说，最后的几步</a:t>
            </a:r>
            <a:r>
              <a:rPr lang="en-US" altLang="zh-CN" sz="2400" dirty="0"/>
              <a:t>DFS</a:t>
            </a:r>
            <a:r>
              <a:rPr lang="zh-CN" altLang="en-US" sz="2400" dirty="0"/>
              <a:t>会集中在</a:t>
            </a:r>
            <a:r>
              <a:rPr lang="en-US" altLang="zh-CN" sz="2400" dirty="0"/>
              <a:t>A</a:t>
            </a:r>
            <a:r>
              <a:rPr lang="zh-CN" altLang="en-US" sz="2400" dirty="0"/>
              <a:t>中的点</a:t>
            </a:r>
            <a:r>
              <a:rPr lang="en-US" altLang="zh-CN" sz="2400" dirty="0"/>
              <a:t>a</a:t>
            </a:r>
            <a:r>
              <a:rPr lang="zh-CN" altLang="en-US" sz="2400" dirty="0"/>
              <a:t>、</a:t>
            </a:r>
            <a:r>
              <a:rPr lang="en-US" altLang="zh-CN" sz="2400" dirty="0"/>
              <a:t>b</a:t>
            </a:r>
            <a:r>
              <a:rPr lang="zh-CN" altLang="en-US" sz="2400" dirty="0"/>
              <a:t>、</a:t>
            </a:r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d</a:t>
            </a:r>
            <a:r>
              <a:rPr lang="zh-CN" altLang="en-US" sz="2400" dirty="0"/>
              <a:t>。这几个点会计算得到相同的</a:t>
            </a:r>
            <a:r>
              <a:rPr lang="en-US" altLang="zh-CN" sz="2400" dirty="0"/>
              <a:t>low</a:t>
            </a:r>
            <a:r>
              <a:rPr lang="zh-CN" altLang="en-US" sz="2400" dirty="0"/>
              <a:t>值，标记为一个</a:t>
            </a:r>
            <a:r>
              <a:rPr lang="en-US" altLang="zh-CN" sz="2400" dirty="0"/>
              <a:t>SCC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递归从</a:t>
            </a:r>
            <a:r>
              <a:rPr lang="en-US" altLang="zh-CN" sz="2400" dirty="0"/>
              <a:t>A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，并在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</a:t>
            </a:r>
            <a:r>
              <a:rPr lang="en-US" altLang="zh-CN" sz="2400" dirty="0"/>
              <a:t>E</a:t>
            </a:r>
            <a:r>
              <a:rPr lang="zh-CN" altLang="en-US" sz="2400" dirty="0"/>
              <a:t>内部点的</a:t>
            </a:r>
            <a:r>
              <a:rPr lang="en-US" altLang="zh-CN" sz="2400" dirty="0"/>
              <a:t>DFS</a:t>
            </a:r>
            <a:r>
              <a:rPr lang="zh-CN" altLang="en-US" sz="2400" dirty="0"/>
              <a:t>过程。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，在</a:t>
            </a:r>
            <a:r>
              <a:rPr lang="en-US" altLang="zh-CN" sz="2400" dirty="0"/>
              <a:t>F</a:t>
            </a:r>
            <a:r>
              <a:rPr lang="zh-CN" altLang="en-US" sz="2400" dirty="0"/>
              <a:t>内完成递归过程。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31746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724288"/>
            <a:ext cx="3370236" cy="2520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6628" y="548680"/>
            <a:ext cx="3610744" cy="562074"/>
          </a:xfrm>
        </p:spPr>
        <p:txBody>
          <a:bodyPr/>
          <a:lstStyle/>
          <a:p>
            <a:pPr marL="571500" indent="-571500">
              <a:buFont typeface="Wingdings" panose="05000000000000000000" pitchFamily="2" charset="2"/>
              <a:buChar char="u"/>
            </a:pPr>
            <a:r>
              <a:rPr lang="zh-CN" altLang="en-US" sz="3600" dirty="0">
                <a:solidFill>
                  <a:srgbClr val="FF0000"/>
                </a:solidFill>
              </a:rPr>
              <a:t>图的存储</a:t>
            </a:r>
            <a:endParaRPr lang="zh-CN" altLang="en-US" sz="3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</a:rPr>
              <a:t>能快速访问</a:t>
            </a:r>
            <a:r>
              <a:rPr lang="zh-CN" altLang="en-US" dirty="0"/>
              <a:t>：图的存储，能让程序很快定位结点</a:t>
            </a:r>
            <a:r>
              <a:rPr lang="en-US" altLang="zh-CN" dirty="0"/>
              <a:t>u</a:t>
            </a:r>
            <a:r>
              <a:rPr lang="zh-CN" altLang="en-US" dirty="0"/>
              <a:t>和</a:t>
            </a:r>
            <a:r>
              <a:rPr lang="en-US" altLang="zh-CN" dirty="0"/>
              <a:t>v</a:t>
            </a:r>
            <a:r>
              <a:rPr lang="zh-CN" altLang="en-US" dirty="0"/>
              <a:t>的边</a:t>
            </a:r>
            <a:r>
              <a:rPr lang="en-US" altLang="zh-CN" dirty="0"/>
              <a:t>(u, v)</a:t>
            </a:r>
            <a:r>
              <a:rPr lang="zh-CN" altLang="en-US" dirty="0"/>
              <a:t> 。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三种数据结构存图：</a:t>
            </a:r>
            <a:endParaRPr lang="en-US" altLang="zh-CN" dirty="0"/>
          </a:p>
          <a:p>
            <a:pPr lvl="1"/>
            <a:r>
              <a:rPr lang="zh-CN" altLang="en-US" sz="3200" dirty="0"/>
              <a:t>邻接矩阵</a:t>
            </a:r>
            <a:endParaRPr lang="en-US" altLang="zh-CN" sz="3200" dirty="0"/>
          </a:p>
          <a:p>
            <a:pPr lvl="1"/>
            <a:r>
              <a:rPr lang="zh-CN" altLang="en-US" sz="3200" dirty="0"/>
              <a:t>邻接表</a:t>
            </a:r>
            <a:endParaRPr lang="en-US" altLang="zh-CN" sz="3200" dirty="0"/>
          </a:p>
          <a:p>
            <a:pPr lvl="1"/>
            <a:r>
              <a:rPr lang="zh-CN" altLang="en-US" sz="3200" dirty="0"/>
              <a:t>链式前向星</a:t>
            </a:r>
            <a:endParaRPr lang="zh-CN" altLang="en-US" sz="3200" dirty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931224" cy="4832449"/>
          </a:xfrm>
        </p:spPr>
        <p:txBody>
          <a:bodyPr/>
          <a:lstStyle/>
          <a:p>
            <a:r>
              <a:rPr lang="zh-CN" altLang="en-US" sz="2800" b="1" dirty="0"/>
              <a:t>用栈帮助处理</a:t>
            </a:r>
            <a:r>
              <a:rPr lang="zh-CN" altLang="en-US" sz="2800" dirty="0"/>
              <a:t>：</a:t>
            </a:r>
            <a:endParaRPr lang="zh-CN" altLang="en-US" sz="28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）从</a:t>
            </a:r>
            <a:r>
              <a:rPr lang="en-US" altLang="zh-CN" sz="2400" dirty="0"/>
              <a:t>F</a:t>
            </a:r>
            <a:r>
              <a:rPr lang="zh-CN" altLang="en-US" sz="2400" dirty="0"/>
              <a:t>开始递归搜索，访问到的某些点进入栈；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E</a:t>
            </a:r>
            <a:r>
              <a:rPr lang="zh-CN" altLang="en-US" sz="2400" dirty="0"/>
              <a:t>中某些点进入栈；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）在</a:t>
            </a:r>
            <a:r>
              <a:rPr lang="en-US" altLang="zh-CN" sz="2400" dirty="0"/>
              <a:t>DFS</a:t>
            </a:r>
            <a:r>
              <a:rPr lang="zh-CN" altLang="en-US" sz="2400" dirty="0"/>
              <a:t>的最底层，</a:t>
            </a:r>
            <a:r>
              <a:rPr lang="en-US" altLang="zh-CN" sz="2400" dirty="0"/>
              <a:t>A</a:t>
            </a:r>
            <a:r>
              <a:rPr lang="zh-CN" altLang="en-US" sz="2400" dirty="0"/>
              <a:t>的所有点将被访问到，并进入栈，当前栈顶的几个元素就是</a:t>
            </a:r>
            <a:r>
              <a:rPr lang="en-US" altLang="zh-CN" sz="2400" dirty="0"/>
              <a:t>A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DFS</a:t>
            </a:r>
            <a:r>
              <a:rPr lang="zh-CN" altLang="en-US" sz="2400" dirty="0"/>
              <a:t>回到</a:t>
            </a:r>
            <a:r>
              <a:rPr lang="en-US" altLang="zh-CN" sz="2400" dirty="0"/>
              <a:t>E</a:t>
            </a:r>
            <a:r>
              <a:rPr lang="zh-CN" altLang="en-US" sz="2400" dirty="0"/>
              <a:t>，在</a:t>
            </a:r>
            <a:r>
              <a:rPr lang="en-US" altLang="zh-CN" sz="2400" dirty="0"/>
              <a:t>E</a:t>
            </a:r>
            <a:r>
              <a:rPr lang="zh-CN" altLang="en-US" sz="2400" dirty="0"/>
              <a:t>中完成所有点的搜索并且入栈，当前栈顶的几个元素就是</a:t>
            </a:r>
            <a:r>
              <a:rPr lang="en-US" altLang="zh-CN" sz="2400" dirty="0"/>
              <a:t>E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，并弹出栈；</a:t>
            </a:r>
            <a:endParaRPr lang="zh-CN" altLang="en-US" sz="2400" dirty="0"/>
          </a:p>
          <a:p>
            <a:pPr marL="0" indent="0">
              <a:buNone/>
            </a:pPr>
            <a:r>
              <a:rPr lang="zh-CN" altLang="en-US" sz="2400" dirty="0"/>
              <a:t>（</a:t>
            </a:r>
            <a:r>
              <a:rPr lang="en-US" altLang="zh-CN" sz="2400" dirty="0"/>
              <a:t>5</a:t>
            </a:r>
            <a:r>
              <a:rPr lang="zh-CN" altLang="en-US" sz="2400" dirty="0"/>
              <a:t>）回到</a:t>
            </a:r>
            <a:r>
              <a:rPr lang="en-US" altLang="zh-CN" sz="2400" dirty="0"/>
              <a:t>F</a:t>
            </a:r>
            <a:r>
              <a:rPr lang="zh-CN" altLang="en-US" sz="2400" dirty="0"/>
              <a:t>，完成</a:t>
            </a:r>
            <a:r>
              <a:rPr lang="en-US" altLang="zh-CN" sz="2400" dirty="0"/>
              <a:t>F</a:t>
            </a:r>
            <a:r>
              <a:rPr lang="zh-CN" altLang="en-US" sz="2400" dirty="0"/>
              <a:t>的所有点的搜索并且入栈，当前栈顶的几个元素就是</a:t>
            </a:r>
            <a:r>
              <a:rPr lang="en-US" altLang="zh-CN" sz="2400" dirty="0"/>
              <a:t>F</a:t>
            </a:r>
            <a:r>
              <a:rPr lang="zh-CN" altLang="en-US" sz="2400" dirty="0"/>
              <a:t>的点，标记为同一个</a:t>
            </a:r>
            <a:r>
              <a:rPr lang="en-US" altLang="zh-CN" sz="2400" dirty="0"/>
              <a:t>SCC</a:t>
            </a:r>
            <a:r>
              <a:rPr lang="zh-CN" altLang="en-US" sz="2400" dirty="0"/>
              <a:t>，并弹出栈。结束。</a:t>
            </a:r>
            <a:endParaRPr lang="zh-CN" altLang="en-US" sz="24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pic>
        <p:nvPicPr>
          <p:cNvPr id="5" name="Picture 2" descr="C:\Users\luo\AppData\Local\Temp\ksohtml13332\wps1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055" y="0"/>
            <a:ext cx="3043946" cy="2276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684784"/>
          </a:xfrm>
        </p:spPr>
        <p:txBody>
          <a:bodyPr/>
          <a:lstStyle/>
          <a:p>
            <a:r>
              <a:rPr lang="en-US" altLang="zh-CN" sz="2800" dirty="0" err="1"/>
              <a:t>Tarjan</a:t>
            </a:r>
            <a:r>
              <a:rPr lang="zh-CN" altLang="en-US" sz="2800" dirty="0"/>
              <a:t>算法的复杂度也是</a:t>
            </a:r>
            <a:r>
              <a:rPr lang="en-US" altLang="zh-CN" sz="2800" dirty="0"/>
              <a:t>O(V+E)</a:t>
            </a:r>
            <a:r>
              <a:rPr lang="zh-CN" altLang="en-US" sz="2800" dirty="0"/>
              <a:t>，但是它只做了一次</a:t>
            </a:r>
            <a:r>
              <a:rPr lang="en-US" altLang="zh-CN" sz="2800" dirty="0"/>
              <a:t>DFS</a:t>
            </a:r>
            <a:r>
              <a:rPr lang="zh-CN" altLang="en-US" sz="2800" dirty="0"/>
              <a:t>，比</a:t>
            </a:r>
            <a:r>
              <a:rPr lang="en-US" altLang="zh-CN" sz="2800" dirty="0" err="1"/>
              <a:t>Kosaraju</a:t>
            </a:r>
            <a:r>
              <a:rPr lang="zh-CN" altLang="en-US" sz="2800" dirty="0"/>
              <a:t>算法快。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5148064" y="3785393"/>
          <a:ext cx="3108185" cy="11849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2" name="包装程序外壳对象" showAsIcon="1" r:id="rId1" imgW="2286000" imgH="895350" progId="Package">
                  <p:embed/>
                </p:oleObj>
              </mc:Choice>
              <mc:Fallback>
                <p:oleObj name="包装程序外壳对象" showAsIcon="1" r:id="rId1" imgW="2286000" imgH="895350" progId="Package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148064" y="3785393"/>
                        <a:ext cx="3108185" cy="11849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>
                <a:solidFill>
                  <a:srgbClr val="0070C0"/>
                </a:solidFill>
              </a:rPr>
              <a:t>习题</a:t>
            </a:r>
            <a:endParaRPr lang="zh-CN" altLang="en-US" sz="4000" dirty="0">
              <a:solidFill>
                <a:srgbClr val="0070C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 err="1"/>
              <a:t>hdu</a:t>
            </a:r>
            <a:r>
              <a:rPr lang="en-US" altLang="zh-CN" sz="2800" dirty="0"/>
              <a:t> 3394 "Railway"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3749 "Financial Crisis"</a:t>
            </a:r>
            <a:r>
              <a:rPr lang="zh-CN" altLang="en-US" sz="2800" dirty="0"/>
              <a:t>，点双连通分量。</a:t>
            </a:r>
            <a:endParaRPr lang="zh-CN" altLang="en-US" sz="2800" dirty="0"/>
          </a:p>
          <a:p>
            <a:r>
              <a:rPr lang="en-US" altLang="zh-CN" sz="2800" dirty="0"/>
              <a:t>hdu2460 "Network"</a:t>
            </a:r>
            <a:r>
              <a:rPr lang="zh-CN" altLang="en-US" sz="2800" dirty="0"/>
              <a:t>，边的双连通分量。</a:t>
            </a:r>
            <a:endParaRPr lang="zh-CN" altLang="en-US" sz="2800" dirty="0"/>
          </a:p>
          <a:p>
            <a:r>
              <a:rPr lang="en-US" altLang="zh-CN" sz="2800" dirty="0" err="1"/>
              <a:t>hdu</a:t>
            </a:r>
            <a:r>
              <a:rPr lang="en-US" altLang="zh-CN" sz="2800" dirty="0"/>
              <a:t> 4587 "TWO NODES"</a:t>
            </a:r>
            <a:r>
              <a:rPr lang="zh-CN" altLang="en-US" sz="2800" dirty="0"/>
              <a:t>，无向图求割点。</a:t>
            </a:r>
            <a:endParaRPr lang="zh-CN" altLang="en-US" sz="2800" dirty="0"/>
          </a:p>
          <a:p>
            <a:endParaRPr lang="zh-CN" altLang="en-US" sz="2800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华东理工大学 罗勇军</a:t>
            </a:r>
            <a:endParaRPr 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OC_GUID" val="{fbc15bb2-d263-4c42-85e7-358267775f15}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11101</Words>
  <Application>WPS 演示</Application>
  <PresentationFormat>全屏显示(4:3)</PresentationFormat>
  <Paragraphs>807</Paragraphs>
  <Slides>92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92</vt:i4>
      </vt:variant>
    </vt:vector>
  </HeadingPairs>
  <TitlesOfParts>
    <vt:vector size="105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默认设计模板</vt:lpstr>
      <vt:lpstr>Paint.Picture</vt:lpstr>
      <vt:lpstr>Package</vt:lpstr>
      <vt:lpstr>Package</vt:lpstr>
      <vt:lpstr>Package</vt:lpstr>
      <vt:lpstr>Package</vt:lpstr>
      <vt:lpstr>算法竞赛入门到进阶</vt:lpstr>
      <vt:lpstr>第10章 图论（上）</vt:lpstr>
      <vt:lpstr>说明</vt:lpstr>
      <vt:lpstr>图的基本概念</vt:lpstr>
      <vt:lpstr>图的应用</vt:lpstr>
      <vt:lpstr>树：一种特殊的图</vt:lpstr>
      <vt:lpstr>图的种类</vt:lpstr>
      <vt:lpstr>图算法的复杂度</vt:lpstr>
      <vt:lpstr>图的存储</vt:lpstr>
      <vt:lpstr>1. 邻接矩阵</vt:lpstr>
      <vt:lpstr>优点和缺点</vt:lpstr>
      <vt:lpstr>2.邻接表</vt:lpstr>
      <vt:lpstr>用vector实现图的邻接表</vt:lpstr>
      <vt:lpstr>3. 链式前向星</vt:lpstr>
      <vt:lpstr>PowerPoint 演示文稿</vt:lpstr>
      <vt:lpstr>PowerPoint 演示文稿</vt:lpstr>
      <vt:lpstr>PowerPoint 演示文稿</vt:lpstr>
      <vt:lpstr>完整实现见SPFA程序： hdu2544spfa前向星.cpp</vt:lpstr>
      <vt:lpstr>优点和缺点</vt:lpstr>
      <vt:lpstr>图的遍历和连通性</vt:lpstr>
      <vt:lpstr>DFS一个图</vt:lpstr>
      <vt:lpstr>如何遍历非连通图？</vt:lpstr>
      <vt:lpstr>PowerPoint 演示文稿</vt:lpstr>
      <vt:lpstr>PowerPoint 演示文稿</vt:lpstr>
      <vt:lpstr>用DFS判断连通性</vt:lpstr>
      <vt:lpstr>PowerPoint 演示文稿</vt:lpstr>
      <vt:lpstr>拓扑排序</vt:lpstr>
      <vt:lpstr>PowerPoint 演示文稿</vt:lpstr>
      <vt:lpstr>拓扑排序：点的入度和出度</vt:lpstr>
      <vt:lpstr>基于BFS的拓扑排序</vt:lpstr>
      <vt:lpstr>PowerPoint 演示文稿</vt:lpstr>
      <vt:lpstr>PowerPoint 演示文稿</vt:lpstr>
      <vt:lpstr>基于DFS的拓扑排序</vt:lpstr>
      <vt:lpstr>PowerPoint 演示文稿</vt:lpstr>
      <vt:lpstr>技巧</vt:lpstr>
      <vt:lpstr>PowerPoint 演示文稿</vt:lpstr>
      <vt:lpstr>输出字典序最小的拓扑排序</vt:lpstr>
      <vt:lpstr>用BFS输出字典序拓扑排序</vt:lpstr>
      <vt:lpstr>PowerPoint 演示文稿</vt:lpstr>
      <vt:lpstr>PowerPoint 演示文稿</vt:lpstr>
      <vt:lpstr>欧拉路</vt:lpstr>
      <vt:lpstr>PowerPoint 演示文稿</vt:lpstr>
      <vt:lpstr>欧拉路和欧拉回路是否存在？</vt:lpstr>
      <vt:lpstr>（2）有向连通图的判断条件</vt:lpstr>
      <vt:lpstr>混合图欧拉路问题</vt:lpstr>
      <vt:lpstr>uva 10054 The Necklace</vt:lpstr>
      <vt:lpstr>PowerPoint 演示文稿</vt:lpstr>
      <vt:lpstr>输出一个欧拉回路</vt:lpstr>
      <vt:lpstr>DFS与欧拉回路</vt:lpstr>
      <vt:lpstr>PowerPoint 演示文稿</vt:lpstr>
      <vt:lpstr>非递归DFS输出欧拉回路</vt:lpstr>
      <vt:lpstr>手工写栈</vt:lpstr>
      <vt:lpstr>无向图的连通性</vt:lpstr>
      <vt:lpstr>双连通问题</vt:lpstr>
      <vt:lpstr>一个无向连通图G，有多少个割点？</vt:lpstr>
      <vt:lpstr>“深搜优先生成树”求割点</vt:lpstr>
      <vt:lpstr>PowerPoint 演示文稿</vt:lpstr>
      <vt:lpstr>PowerPoint 演示文稿</vt:lpstr>
      <vt:lpstr>PowerPoint 演示文稿</vt:lpstr>
      <vt:lpstr>编程实现定理2</vt:lpstr>
      <vt:lpstr>PowerPoint 演示文稿</vt:lpstr>
      <vt:lpstr>PowerPoint 演示文稿</vt:lpstr>
      <vt:lpstr>poj 1144  network</vt:lpstr>
      <vt:lpstr>PowerPoint 演示文稿</vt:lpstr>
      <vt:lpstr>无向图：双连通分量</vt:lpstr>
      <vt:lpstr>PowerPoint 演示文稿</vt:lpstr>
      <vt:lpstr>计算点双连通分量</vt:lpstr>
      <vt:lpstr>PowerPoint 演示文稿</vt:lpstr>
      <vt:lpstr>计算边双连通分量</vt:lpstr>
      <vt:lpstr>“缩点”的技巧</vt:lpstr>
      <vt:lpstr>PowerPoint 演示文稿</vt:lpstr>
      <vt:lpstr>poj 3352  Road Construction</vt:lpstr>
      <vt:lpstr>习题</vt:lpstr>
      <vt:lpstr>有向图的连通性</vt:lpstr>
      <vt:lpstr>G中有多少个SCC？</vt:lpstr>
      <vt:lpstr>思路</vt:lpstr>
      <vt:lpstr>暴力法</vt:lpstr>
      <vt:lpstr>PowerPoint 演示文稿</vt:lpstr>
      <vt:lpstr>求SCC的三种高效算法</vt:lpstr>
      <vt:lpstr>Kosaraju算法：“反图” 技术</vt:lpstr>
      <vt:lpstr>算法步骤</vt:lpstr>
      <vt:lpstr>PowerPoint 演示文稿</vt:lpstr>
      <vt:lpstr>hdu 1269  迷宫城堡</vt:lpstr>
      <vt:lpstr>Tarjan算法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作业1</dc:title>
  <dc:creator>微软用户</dc:creator>
  <cp:lastModifiedBy>luo</cp:lastModifiedBy>
  <cp:revision>1624</cp:revision>
  <dcterms:created xsi:type="dcterms:W3CDTF">2012-02-15T09:22:00Z</dcterms:created>
  <dcterms:modified xsi:type="dcterms:W3CDTF">2019-06-04T07:14:38Z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2052-11.1.0.8696</vt:lpwstr>
  </property>
</Properties>
</file>